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1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291840" y="3154680"/>
            <a:ext cx="5852160" cy="292608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347472" y="1417320"/>
            <a:ext cx="64008" cy="246888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8" name="Text 3"/>
          <p:cNvSpPr/>
          <p:nvPr/>
        </p:nvSpPr>
        <p:spPr>
          <a:xfrm>
            <a:off x="530352" y="1371600"/>
            <a:ext cx="6583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Technologie medyczne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ścieżka pacjenta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onkologicznego</a:t>
            </a:r>
            <a:endParaRPr lang="en-US" sz="3400" dirty="0"/>
          </a:p>
        </p:txBody>
      </p:sp>
      <p:sp>
        <p:nvSpPr>
          <p:cNvPr id="9" name="Text 4"/>
          <p:cNvSpPr/>
          <p:nvPr/>
        </p:nvSpPr>
        <p:spPr>
          <a:xfrm>
            <a:off x="530352" y="3730752"/>
            <a:ext cx="8046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Rola technologii w poprawie wyników leczenia  ·  Organizacja ścieżki pacjenta onkologicznego</a:t>
            </a:r>
            <a:endParaRPr lang="en-US" sz="1200" dirty="0"/>
          </a:p>
        </p:txBody>
      </p:sp>
      <p:sp>
        <p:nvSpPr>
          <p:cNvPr id="10" name="Text 5"/>
          <p:cNvSpPr/>
          <p:nvPr/>
        </p:nvSpPr>
        <p:spPr>
          <a:xfrm>
            <a:off x="530352" y="4160520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</a:t>
            </a:r>
            <a:endParaRPr lang="en-US" sz="1150" dirty="0"/>
          </a:p>
        </p:txBody>
      </p:sp>
      <p:sp>
        <p:nvSpPr>
          <p:cNvPr id="11" name="Text 6"/>
          <p:cNvSpPr/>
          <p:nvPr/>
        </p:nvSpPr>
        <p:spPr>
          <a:xfrm>
            <a:off x="530352" y="4498848"/>
            <a:ext cx="3657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maja 2026</a:t>
            </a:r>
            <a:endParaRPr lang="en-US" sz="10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02  ·  ŚCIEŻKA PACJENTA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Nieskoordynowana opieka — konkretne konsekwencje dla pacjentki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74520"/>
            <a:ext cx="83210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Każdy widzi swój wycinek. Nikt nie widzi całości.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889504"/>
            <a:ext cx="182880" cy="18288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1" name="Text 8"/>
          <p:cNvSpPr/>
          <p:nvPr/>
        </p:nvSpPr>
        <p:spPr>
          <a:xfrm>
            <a:off x="685800" y="2830068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Opóźnienia diagnostyczne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154680" y="2758209"/>
            <a:ext cx="5577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Każde przekierowanie bez koordynacji = dodatkowe tygodnie oczekiwania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11480" y="3291840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4" name="Shape 11"/>
          <p:cNvSpPr/>
          <p:nvPr/>
        </p:nvSpPr>
        <p:spPr>
          <a:xfrm>
            <a:off x="411480" y="3401568"/>
            <a:ext cx="182880" cy="18288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5" name="Text 12"/>
          <p:cNvSpPr/>
          <p:nvPr/>
        </p:nvSpPr>
        <p:spPr>
          <a:xfrm>
            <a:off x="685800" y="3346704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Powtarzanie badań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154680" y="3279245"/>
            <a:ext cx="5577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Bez wspólnej dokumentacji → te same badania powtarzane w kilku miejscach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11480" y="380390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8" name="Shape 15"/>
          <p:cNvSpPr/>
          <p:nvPr/>
        </p:nvSpPr>
        <p:spPr>
          <a:xfrm>
            <a:off x="411480" y="3913632"/>
            <a:ext cx="182880" cy="18288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9" name="Text 16"/>
          <p:cNvSpPr/>
          <p:nvPr/>
        </p:nvSpPr>
        <p:spPr>
          <a:xfrm>
            <a:off x="685800" y="3858768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Dezorientacja pacjentki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3154680" y="3794760"/>
            <a:ext cx="5577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Pacjentka nie wie, co będzie dalej, kogo pytać, czy jest w systemie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411480" y="4315968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2" name="Shape 19"/>
          <p:cNvSpPr/>
          <p:nvPr/>
        </p:nvSpPr>
        <p:spPr>
          <a:xfrm>
            <a:off x="411480" y="4425696"/>
            <a:ext cx="182880" cy="18288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3" name="Text 20"/>
          <p:cNvSpPr/>
          <p:nvPr/>
        </p:nvSpPr>
        <p:spPr>
          <a:xfrm>
            <a:off x="685800" y="4425696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Ryzyko błędów w leczeniu skojarzonym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3154680" y="4352544"/>
            <a:ext cx="5577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Chirurgia + chemia + radio bez koordynacji → realne ryzyko pominięcia elementu planu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6" name="Text 23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02  ·  ŚCIEŻKA PACJENTA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WIELODYSCYPLINARNE PODEJMOWANIE DECYZJI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Tumor board — dlaczego decyzja zbiorowa jest lepsza?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7452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Każdy nowy przypadek złośliwy omawiany przez zespół przed leczeniem.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651760"/>
            <a:ext cx="3977640" cy="2487168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889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1" name="Shape 8"/>
          <p:cNvSpPr/>
          <p:nvPr/>
        </p:nvSpPr>
        <p:spPr>
          <a:xfrm>
            <a:off x="411480" y="2651760"/>
            <a:ext cx="3977640" cy="438912"/>
          </a:xfrm>
          <a:prstGeom prst="rect">
            <a:avLst/>
          </a:prstGeom>
          <a:solidFill>
            <a:srgbClr val="1F7A82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2" name="Text 9"/>
          <p:cNvSpPr/>
          <p:nvPr/>
        </p:nvSpPr>
        <p:spPr>
          <a:xfrm>
            <a:off x="566928" y="2679192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Skład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zespołu</a:t>
            </a:r>
            <a:r>
              <a:rPr lang="pl-PL" sz="13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566928" y="3163824"/>
            <a:ext cx="3703320" cy="18836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 err="1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Ginekolog</a:t>
            </a:r>
            <a:r>
              <a:rPr lang="en-US" sz="12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onkolog</a:t>
            </a:r>
            <a:r>
              <a:rPr lang="pl-PL" sz="120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 err="1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Urolog</a:t>
            </a:r>
            <a:r>
              <a:rPr lang="en-US" sz="12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onkologiczny</a:t>
            </a:r>
            <a:r>
              <a:rPr lang="pl-PL" sz="120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 err="1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Onkolog</a:t>
            </a:r>
            <a:r>
              <a:rPr lang="en-US" sz="12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kliniczny</a:t>
            </a:r>
            <a:r>
              <a:rPr lang="pl-PL" sz="120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 err="1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Radioterapeuta</a:t>
            </a:r>
            <a:r>
              <a:rPr lang="pl-PL" sz="120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 err="1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Radiolog</a:t>
            </a:r>
            <a:r>
              <a:rPr lang="pl-PL" sz="120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 err="1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Patomorfolog</a:t>
            </a:r>
            <a:r>
              <a:rPr lang="pl-PL" sz="120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754880" y="2651760"/>
            <a:ext cx="3977640" cy="2487168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889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5" name="Shape 12"/>
          <p:cNvSpPr/>
          <p:nvPr/>
        </p:nvSpPr>
        <p:spPr>
          <a:xfrm>
            <a:off x="4754880" y="2651760"/>
            <a:ext cx="3977640" cy="438912"/>
          </a:xfrm>
          <a:prstGeom prst="rect">
            <a:avLst/>
          </a:prstGeom>
          <a:solidFill>
            <a:srgbClr val="0E7490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6" name="Text 13"/>
          <p:cNvSpPr/>
          <p:nvPr/>
        </p:nvSpPr>
        <p:spPr>
          <a:xfrm>
            <a:off x="4910328" y="2679192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zmienia tumor board?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910328" y="3163824"/>
            <a:ext cx="3703320" cy="18836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Każda decyzja jest uzasadniona — nie jednostkowa, lecz zespołowa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 leczenia obejmuje wszystkie modalności naraz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Patomorfolog na sali ocenia margines intraoperacyjnie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Decyzja dokumentowana w EDM — pełna przejrzystość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9" name="Text 16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02  ·  ŚCIEŻKA PACJENTA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KOORDYNATOR OPIEKI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Koordynator ścieżki onkologicznej — rola i znaczenie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15084"/>
            <a:ext cx="83210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 dnia rozpoznania do zakończenia follow-up — kliniczne stanowisko, nie administracyjne.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634507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1" name="Text 8"/>
          <p:cNvSpPr/>
          <p:nvPr/>
        </p:nvSpPr>
        <p:spPr>
          <a:xfrm>
            <a:off x="685800" y="2584215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Jeden punkt kontaktu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063240" y="2552211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Pacjentka zawsze wie, do kogo dzwonić — redukcja lęku i dezorientacji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11480" y="2972835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4" name="Shape 11"/>
          <p:cNvSpPr/>
          <p:nvPr/>
        </p:nvSpPr>
        <p:spPr>
          <a:xfrm>
            <a:off x="411480" y="3091707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5" name="Text 12"/>
          <p:cNvSpPr/>
          <p:nvPr/>
        </p:nvSpPr>
        <p:spPr>
          <a:xfrm>
            <a:off x="685800" y="3073419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Planowanie i monitoring całej ścieżki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063240" y="3009411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Rejestracja → diagnostyka → tumor board → leczenie → rehabilitacja → kontrole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11480" y="3430035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8" name="Shape 15"/>
          <p:cNvSpPr/>
          <p:nvPr/>
        </p:nvSpPr>
        <p:spPr>
          <a:xfrm>
            <a:off x="411480" y="3548907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9" name="Text 16"/>
          <p:cNvSpPr/>
          <p:nvPr/>
        </p:nvSpPr>
        <p:spPr>
          <a:xfrm>
            <a:off x="685800" y="3498615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Łącznik między specjalistami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3063240" y="3466611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Koordynator synchronizuje decyzje — nie pacjentka biega między gabinetami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411480" y="3887235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9"/>
          <p:cNvSpPr/>
          <p:nvPr/>
        </p:nvSpPr>
        <p:spPr>
          <a:xfrm>
            <a:off x="411480" y="4006107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3" name="Text 20"/>
          <p:cNvSpPr/>
          <p:nvPr/>
        </p:nvSpPr>
        <p:spPr>
          <a:xfrm>
            <a:off x="685800" y="3983247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Wsparcie emocjonalne i edukacja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3063240" y="3923811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Wyjaśnia plan leczenia, przygotowuje do procedur, zmniejsza stres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411480" y="4344435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6" name="Shape 23"/>
          <p:cNvSpPr/>
          <p:nvPr/>
        </p:nvSpPr>
        <p:spPr>
          <a:xfrm>
            <a:off x="411480" y="4463307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7" name="Text 24"/>
          <p:cNvSpPr/>
          <p:nvPr/>
        </p:nvSpPr>
        <p:spPr>
          <a:xfrm>
            <a:off x="685800" y="4411491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Reagowanie na odchylenia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3063240" y="4381011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Niepokojący wynik lub zagrożony termin → koordynator reaguje zanim pojawi się problem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0" name="Text 27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02  ·  ŚCIEŻKA PACJENTA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FOLLOW-UP I MONITORING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Opieka po leczeniu — kiedy kończy się ścieżka pacjentki?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74520"/>
            <a:ext cx="83210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Follow-up przez minimum 5 lat — integralna część strategii terapeutycznej.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816352"/>
            <a:ext cx="397764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Shape 8"/>
          <p:cNvSpPr/>
          <p:nvPr/>
        </p:nvSpPr>
        <p:spPr>
          <a:xfrm>
            <a:off x="411480" y="2816352"/>
            <a:ext cx="54864" cy="914400"/>
          </a:xfrm>
          <a:prstGeom prst="rect">
            <a:avLst/>
          </a:prstGeom>
          <a:solidFill>
            <a:srgbClr val="1F7A82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Text 9"/>
          <p:cNvSpPr/>
          <p:nvPr/>
        </p:nvSpPr>
        <p:spPr>
          <a:xfrm>
            <a:off x="566928" y="2889504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obejmuje follow-up w Urovicie?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548640" y="3152013"/>
            <a:ext cx="3749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3–6 mies. (lata 1–2), następnie corocznie: kliniczne + USG + CA-125/HE4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16814" y="3847149"/>
            <a:ext cx="3922776" cy="941832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6" name="Text 13"/>
          <p:cNvSpPr/>
          <p:nvPr/>
        </p:nvSpPr>
        <p:spPr>
          <a:xfrm>
            <a:off x="566928" y="3892677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Teleporady jako uzupełnienie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566928" y="4320540"/>
            <a:ext cx="37490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Teleporada z koordynatorem między wizytami — kluczowa przy niepokojących objawach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4754880" y="2816352"/>
            <a:ext cx="397764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9" name="Shape 16"/>
          <p:cNvSpPr/>
          <p:nvPr/>
        </p:nvSpPr>
        <p:spPr>
          <a:xfrm>
            <a:off x="4754880" y="2816352"/>
            <a:ext cx="64008" cy="914400"/>
          </a:xfrm>
          <a:prstGeom prst="rect">
            <a:avLst/>
          </a:prstGeom>
          <a:solidFill>
            <a:srgbClr val="047857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0" name="Text 17"/>
          <p:cNvSpPr/>
          <p:nvPr/>
        </p:nvSpPr>
        <p:spPr>
          <a:xfrm>
            <a:off x="4910328" y="2889504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Wczesne wykrycie wznowy — dlaczego to kluczowe?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910328" y="3255264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Wznowa ograniczona → leczenie z intencją wyleczenia. Wznowa późna → zazwyczaj już nie.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4754880" y="3822192"/>
            <a:ext cx="397764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20"/>
          <p:cNvSpPr/>
          <p:nvPr/>
        </p:nvSpPr>
        <p:spPr>
          <a:xfrm>
            <a:off x="4754880" y="3822192"/>
            <a:ext cx="64008" cy="960120"/>
          </a:xfrm>
          <a:prstGeom prst="rect">
            <a:avLst/>
          </a:prstGeom>
          <a:solidFill>
            <a:srgbClr val="7E22CE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4" name="Text 21"/>
          <p:cNvSpPr/>
          <p:nvPr/>
        </p:nvSpPr>
        <p:spPr>
          <a:xfrm>
            <a:off x="4910328" y="3895344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Rehabilitacja i wsparcie psychologiczne</a:t>
            </a:r>
            <a:endParaRPr lang="en-US" sz="1150" dirty="0"/>
          </a:p>
        </p:txBody>
      </p:sp>
      <p:sp>
        <p:nvSpPr>
          <p:cNvPr id="25" name="Text 22"/>
          <p:cNvSpPr/>
          <p:nvPr/>
        </p:nvSpPr>
        <p:spPr>
          <a:xfrm>
            <a:off x="4910328" y="4204335"/>
            <a:ext cx="37490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Fizjoterapia po operacji, opieka psychologiczna, grupy wsparcia dla pacjentek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7" name="Text 24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  <p:sp>
        <p:nvSpPr>
          <p:cNvPr id="30" name="Shape 12"/>
          <p:cNvSpPr/>
          <p:nvPr/>
        </p:nvSpPr>
        <p:spPr>
          <a:xfrm>
            <a:off x="420624" y="3847149"/>
            <a:ext cx="45720" cy="941832"/>
          </a:xfrm>
          <a:prstGeom prst="rect">
            <a:avLst/>
          </a:prstGeom>
          <a:solidFill>
            <a:srgbClr val="0E7490"/>
          </a:solidFill>
          <a:ln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02  ·  ŚCIEŻKA PACJENTA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ZMIANA W PRAKTYCE OPIEKI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w praktyce zmienia skoordynowana ścieżka pacjenta?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7452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Zmiany widoczne nie tylko w statystykach — w codziennym funkcjonowaniu pacjentek.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670048"/>
            <a:ext cx="416052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Shape 8"/>
          <p:cNvSpPr/>
          <p:nvPr/>
        </p:nvSpPr>
        <p:spPr>
          <a:xfrm>
            <a:off x="411480" y="2670048"/>
            <a:ext cx="64008" cy="1078992"/>
          </a:xfrm>
          <a:prstGeom prst="rect">
            <a:avLst/>
          </a:prstGeom>
          <a:solidFill>
            <a:srgbClr val="1F7A82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Text 9"/>
          <p:cNvSpPr/>
          <p:nvPr/>
        </p:nvSpPr>
        <p:spPr>
          <a:xfrm>
            <a:off x="566928" y="2743200"/>
            <a:ext cx="3886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Pacjentka wie, co będzie dalej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66928" y="3090672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Jeden koordynator, jeden plan, jedno miejsce kontaktu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800600" y="2670048"/>
            <a:ext cx="416052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5" name="Shape 12"/>
          <p:cNvSpPr/>
          <p:nvPr/>
        </p:nvSpPr>
        <p:spPr>
          <a:xfrm>
            <a:off x="4800600" y="2670048"/>
            <a:ext cx="64008" cy="1078992"/>
          </a:xfrm>
          <a:prstGeom prst="rect">
            <a:avLst/>
          </a:prstGeom>
          <a:solidFill>
            <a:srgbClr val="0E7490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6" name="Text 13"/>
          <p:cNvSpPr/>
          <p:nvPr/>
        </p:nvSpPr>
        <p:spPr>
          <a:xfrm>
            <a:off x="4956048" y="2743200"/>
            <a:ext cx="3886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Decyzje podejmowane są raz, a dobrze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4956048" y="3090672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Tumor board przed leczeniem → jeden plan dla chirurga i onkologa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411480" y="3858768"/>
            <a:ext cx="416052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9" name="Shape 16"/>
          <p:cNvSpPr/>
          <p:nvPr/>
        </p:nvSpPr>
        <p:spPr>
          <a:xfrm>
            <a:off x="411480" y="3858768"/>
            <a:ext cx="64008" cy="1078992"/>
          </a:xfrm>
          <a:prstGeom prst="rect">
            <a:avLst/>
          </a:prstGeom>
          <a:solidFill>
            <a:srgbClr val="047857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0" name="Text 17"/>
          <p:cNvSpPr/>
          <p:nvPr/>
        </p:nvSpPr>
        <p:spPr>
          <a:xfrm>
            <a:off x="566928" y="3931920"/>
            <a:ext cx="3886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l-PL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Szybka reakcja na nieprawidłowe wyniki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66928" y="4279392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Nieprawidłowy wynik → do lekarza tego samego dnia, nie tygodnie później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4800600" y="3858768"/>
            <a:ext cx="416052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20"/>
          <p:cNvSpPr/>
          <p:nvPr/>
        </p:nvSpPr>
        <p:spPr>
          <a:xfrm>
            <a:off x="4800600" y="3858768"/>
            <a:ext cx="64008" cy="1078992"/>
          </a:xfrm>
          <a:prstGeom prst="rect">
            <a:avLst/>
          </a:prstGeom>
          <a:solidFill>
            <a:srgbClr val="7E22CE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4" name="Text 21"/>
          <p:cNvSpPr/>
          <p:nvPr/>
        </p:nvSpPr>
        <p:spPr>
          <a:xfrm>
            <a:off x="4956048" y="3931920"/>
            <a:ext cx="3886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Wznowy wykrywane wcześniej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4956048" y="4279392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Nawrót diagnozowany zanim pojawią się objawy — kiedy leczenie ratunkowe może zadziałać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7" name="Text 24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UROVITA 2026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PODSUMOWANIE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Dwa tematy, jedna myśl przewodnia</a:t>
            </a:r>
            <a:endParaRPr lang="en-US" sz="2600" dirty="0"/>
          </a:p>
        </p:txBody>
      </p:sp>
      <p:sp>
        <p:nvSpPr>
          <p:cNvPr id="9" name="Shape 6"/>
          <p:cNvSpPr/>
          <p:nvPr/>
        </p:nvSpPr>
        <p:spPr>
          <a:xfrm>
            <a:off x="411480" y="1874520"/>
            <a:ext cx="8321040" cy="914400"/>
          </a:xfrm>
          <a:prstGeom prst="rect">
            <a:avLst/>
          </a:prstGeom>
          <a:solidFill>
            <a:srgbClr val="2D9CA6"/>
          </a:solidFill>
          <a:ln/>
          <a:effectLst>
            <a:outerShdw blurRad="1270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0" name="Text 7"/>
          <p:cNvSpPr/>
          <p:nvPr/>
        </p:nvSpPr>
        <p:spPr>
          <a:xfrm>
            <a:off x="566928" y="1920240"/>
            <a:ext cx="80101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KPO dało nam narzędzia. To, jak ich użyjemy, zależy od nas.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411480" y="3017520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Text 9"/>
          <p:cNvSpPr/>
          <p:nvPr/>
        </p:nvSpPr>
        <p:spPr>
          <a:xfrm>
            <a:off x="685800" y="2982468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Technologie medyczne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063240" y="2926080"/>
            <a:ext cx="5669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 err="1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Chirurgia</a:t>
            </a: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50" dirty="0" err="1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małoinwazyjna</a:t>
            </a: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nowoczesna diagnostyka, EDM — liczy się wdrożenie, nie sam fakt posiadania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411480" y="3639312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5" name="Text 12"/>
          <p:cNvSpPr/>
          <p:nvPr/>
        </p:nvSpPr>
        <p:spPr>
          <a:xfrm>
            <a:off x="685800" y="3593592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Ścieżka pacjenta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063240" y="3465576"/>
            <a:ext cx="5669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Koordynator + tumor board + follow-up = pacjentka nie wypada między specjalistami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11480" y="4261104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8" name="Text 15"/>
          <p:cNvSpPr/>
          <p:nvPr/>
        </p:nvSpPr>
        <p:spPr>
          <a:xfrm>
            <a:off x="685800" y="4206240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jeszcze przed nami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3063240" y="4087368"/>
            <a:ext cx="5669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Dane kliniczne do uzupełnienia — twierdzenia bez liczb to hipoteza, nie dowód.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1" name="Text 18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" name="Image 0" descr="/home/claude/assets/image1.png"/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2560320" y="2749929"/>
            <a:ext cx="6583680" cy="3657600"/>
          </a:xfrm>
          <a:prstGeom prst="rect">
            <a:avLst/>
          </a:prstGeom>
        </p:spPr>
      </p:pic>
      <p:pic>
        <p:nvPicPr>
          <p:cNvPr id="4" name="Image 1" descr="/home/claude/assets/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64592"/>
            <a:ext cx="594360" cy="5029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5840" y="237744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900" dirty="0"/>
          </a:p>
        </p:txBody>
      </p:sp>
      <p:pic>
        <p:nvPicPr>
          <p:cNvPr id="6" name="Image 2" descr="/home/claude/assets/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91440"/>
            <a:ext cx="1691640" cy="4572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57199" y="1371600"/>
            <a:ext cx="8531525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0" b="1" dirty="0" err="1" smtClean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Dziękuję</a:t>
            </a:r>
            <a:r>
              <a:rPr lang="pl-PL" sz="6500" b="1" dirty="0" smtClean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za uwagę!</a:t>
            </a:r>
            <a:endParaRPr lang="en-US" sz="6500" dirty="0"/>
          </a:p>
        </p:txBody>
      </p:sp>
      <p:sp>
        <p:nvSpPr>
          <p:cNvPr id="8" name="Text 3"/>
          <p:cNvSpPr/>
          <p:nvPr/>
        </p:nvSpPr>
        <p:spPr>
          <a:xfrm>
            <a:off x="457200" y="3017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PRELEGENT</a:t>
            </a:r>
            <a:endParaRPr lang="en-US" sz="850" dirty="0"/>
          </a:p>
        </p:txBody>
      </p:sp>
      <p:sp>
        <p:nvSpPr>
          <p:cNvPr id="9" name="Shape 4"/>
          <p:cNvSpPr/>
          <p:nvPr/>
        </p:nvSpPr>
        <p:spPr>
          <a:xfrm>
            <a:off x="457200" y="3291840"/>
            <a:ext cx="2560320" cy="27432"/>
          </a:xfrm>
          <a:prstGeom prst="rect">
            <a:avLst/>
          </a:prstGeom>
          <a:solidFill>
            <a:srgbClr val="B5DDE2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0" name="Text 5"/>
          <p:cNvSpPr/>
          <p:nvPr/>
        </p:nvSpPr>
        <p:spPr>
          <a:xfrm>
            <a:off x="457200" y="336499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3337560" y="3017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SPECJALIZACJA</a:t>
            </a:r>
            <a:endParaRPr lang="en-US" sz="850" dirty="0"/>
          </a:p>
        </p:txBody>
      </p:sp>
      <p:sp>
        <p:nvSpPr>
          <p:cNvPr id="12" name="Shape 7"/>
          <p:cNvSpPr/>
          <p:nvPr/>
        </p:nvSpPr>
        <p:spPr>
          <a:xfrm>
            <a:off x="3337560" y="3291840"/>
            <a:ext cx="2560320" cy="27432"/>
          </a:xfrm>
          <a:prstGeom prst="rect">
            <a:avLst/>
          </a:prstGeom>
          <a:solidFill>
            <a:srgbClr val="B5DDE2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3" name="Text 8"/>
          <p:cNvSpPr/>
          <p:nvPr/>
        </p:nvSpPr>
        <p:spPr>
          <a:xfrm>
            <a:off x="3337560" y="336499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Ginekolog Onkolog · Urovita</a:t>
            </a:r>
            <a:endParaRPr lang="en-US" sz="1300" dirty="0"/>
          </a:p>
        </p:txBody>
      </p:sp>
      <p:sp>
        <p:nvSpPr>
          <p:cNvPr id="14" name="Text 9"/>
          <p:cNvSpPr/>
          <p:nvPr/>
        </p:nvSpPr>
        <p:spPr>
          <a:xfrm>
            <a:off x="6217920" y="3017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E-MAIL</a:t>
            </a:r>
            <a:endParaRPr lang="en-US" sz="850" dirty="0"/>
          </a:p>
        </p:txBody>
      </p:sp>
      <p:sp>
        <p:nvSpPr>
          <p:cNvPr id="15" name="Shape 10"/>
          <p:cNvSpPr/>
          <p:nvPr/>
        </p:nvSpPr>
        <p:spPr>
          <a:xfrm>
            <a:off x="6217920" y="3291840"/>
            <a:ext cx="2560320" cy="27432"/>
          </a:xfrm>
          <a:prstGeom prst="rect">
            <a:avLst/>
          </a:prstGeom>
          <a:solidFill>
            <a:srgbClr val="B5DDE2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6" name="Text 11"/>
          <p:cNvSpPr/>
          <p:nvPr/>
        </p:nvSpPr>
        <p:spPr>
          <a:xfrm>
            <a:off x="6217920" y="336499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mateusz.stolecki@urovita.pl</a:t>
            </a:r>
            <a:endParaRPr lang="en-US" sz="1300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2D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1.png"/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3200400" y="2410423"/>
            <a:ext cx="5943600" cy="4085409"/>
          </a:xfrm>
          <a:prstGeom prst="rect">
            <a:avLst/>
          </a:prstGeom>
        </p:spPr>
      </p:pic>
      <p:pic>
        <p:nvPicPr>
          <p:cNvPr id="4" name="Image 1" descr="/home/claude/assets/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09728"/>
            <a:ext cx="475488" cy="4023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2920" y="1371600"/>
            <a:ext cx="4572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B5DD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 01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502920" y="1755648"/>
            <a:ext cx="77724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Rola technologii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medycznych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 poprawie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wyników leczenia</a:t>
            </a:r>
            <a:endParaRPr lang="en-US" sz="3600" dirty="0"/>
          </a:p>
        </p:txBody>
      </p:sp>
      <p:sp>
        <p:nvSpPr>
          <p:cNvPr id="7" name="Text 3"/>
          <p:cNvSpPr/>
          <p:nvPr/>
        </p:nvSpPr>
        <p:spPr>
          <a:xfrm>
            <a:off x="502920" y="4069080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B5DD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 inwestycji KPO do realnej zmiany w codziennej praktyce klinicznej</a:t>
            </a:r>
            <a:endParaRPr lang="en-US" sz="13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01  ·  TECHNOLOGIE MEDYCZNE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KONTEKST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 wybiera. Coraz częściej — poza granicami.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74520"/>
            <a:ext cx="8321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Globalizacja dotarła do medycyny. Naszym celem jest wyznaczać standardy — nie tylko za nimi nadążać.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8254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1" name="Text 8"/>
          <p:cNvSpPr/>
          <p:nvPr/>
        </p:nvSpPr>
        <p:spPr>
          <a:xfrm>
            <a:off x="685800" y="2802636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 informowany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154680" y="27432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Przed wizytą porównuje ośrodki, czyta wyniki, pyta o standardy. </a:t>
            </a:r>
            <a:endParaRPr lang="pl-PL" sz="1150" dirty="0" smtClean="0">
              <a:solidFill>
                <a:srgbClr val="4A556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Oczekuje </a:t>
            </a: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odpowiedzi na poziomie europejskim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11480" y="31638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4" name="Shape 11"/>
          <p:cNvSpPr/>
          <p:nvPr/>
        </p:nvSpPr>
        <p:spPr>
          <a:xfrm>
            <a:off x="411480" y="32826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5" name="Text 12"/>
          <p:cNvSpPr/>
          <p:nvPr/>
        </p:nvSpPr>
        <p:spPr>
          <a:xfrm>
            <a:off x="685800" y="3227832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 mobilny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154680" y="32004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Leczenie w </a:t>
            </a:r>
            <a:r>
              <a:rPr lang="pl-PL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możliwe w całej E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uropie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11480" y="36210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8" name="Shape 15"/>
          <p:cNvSpPr/>
          <p:nvPr/>
        </p:nvSpPr>
        <p:spPr>
          <a:xfrm>
            <a:off x="411480" y="37398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9" name="Text 16"/>
          <p:cNvSpPr/>
          <p:nvPr/>
        </p:nvSpPr>
        <p:spPr>
          <a:xfrm>
            <a:off x="685800" y="3686556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Nowy standard oczekiwań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3154680" y="36576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 oczekuje najwyższego standardu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411480" y="40782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2" name="Shape 19"/>
          <p:cNvSpPr/>
          <p:nvPr/>
        </p:nvSpPr>
        <p:spPr>
          <a:xfrm>
            <a:off x="411480" y="41970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3" name="Text 20"/>
          <p:cNvSpPr/>
          <p:nvPr/>
        </p:nvSpPr>
        <p:spPr>
          <a:xfrm>
            <a:off x="685800" y="4146804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Nasza odpowiedź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3154680" y="41148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Inwestycje z KPO to nie modernizacja dla modernizacji — to odpowiedź na konkretne oczekiwania pacjenta 2026 roku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411480" y="45354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6" name="Shape 23"/>
          <p:cNvSpPr/>
          <p:nvPr/>
        </p:nvSpPr>
        <p:spPr>
          <a:xfrm>
            <a:off x="411480" y="46542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7" name="Text 24"/>
          <p:cNvSpPr/>
          <p:nvPr/>
        </p:nvSpPr>
        <p:spPr>
          <a:xfrm>
            <a:off x="685800" y="459486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Cel Urovity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3154680" y="45720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 doganiać Zachodu — wyznaczać trendy. Być ośrodkiem</a:t>
            </a:r>
            <a:r>
              <a:rPr lang="pl-PL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wiodącym.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30" name="Text 27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01  ·  TECHNOLOGIE MEDYCZNE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PUNKT WYJŚCIA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Infrastruktura kliniczna wyznacza granice możliwości leczenia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7452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wyposażenia ośrodka określa, co jest możliwe — nie tylko czego chce chirurg.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516124"/>
            <a:ext cx="3977640" cy="2203704"/>
          </a:xfrm>
          <a:prstGeom prst="rect">
            <a:avLst/>
          </a:prstGeom>
          <a:solidFill>
            <a:srgbClr val="FFF5F5"/>
          </a:solidFill>
          <a:ln w="12700">
            <a:solidFill>
              <a:srgbClr val="FCA5A5"/>
            </a:solidFill>
            <a:prstDash val="solid"/>
          </a:ln>
        </p:spPr>
        <p:txBody>
          <a:bodyPr/>
          <a:lstStyle/>
          <a:p>
            <a:endParaRPr lang="pl-PL" dirty="0"/>
          </a:p>
        </p:txBody>
      </p:sp>
      <p:sp>
        <p:nvSpPr>
          <p:cNvPr id="11" name="Shape 8"/>
          <p:cNvSpPr/>
          <p:nvPr/>
        </p:nvSpPr>
        <p:spPr>
          <a:xfrm>
            <a:off x="411480" y="2516124"/>
            <a:ext cx="64008" cy="220980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2" name="Text 9"/>
          <p:cNvSpPr/>
          <p:nvPr/>
        </p:nvSpPr>
        <p:spPr>
          <a:xfrm>
            <a:off x="580644" y="2734056"/>
            <a:ext cx="3703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Przed inwestycją </a:t>
            </a:r>
            <a:r>
              <a:rPr lang="en-US" sz="1200" b="1" dirty="0" smtClean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KPO</a:t>
            </a:r>
            <a:r>
              <a:rPr lang="pl-PL" sz="1200" b="1" dirty="0" smtClean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48640" y="3049524"/>
            <a:ext cx="3703320" cy="1444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Chirurgia otwarta jako jedyna opcja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operacyjna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1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Diagnostyka obrazowa ograniczona — trudności w precyzyjnym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stagingu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1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Dokumentacja papierowa lub częściowo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elektroniczna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1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Dłuższy pobyt szpitalny, więcej powikłań po chirurgii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otwartej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4754880" y="2516124"/>
            <a:ext cx="3977640" cy="2209800"/>
          </a:xfrm>
          <a:prstGeom prst="rect">
            <a:avLst/>
          </a:prstGeom>
          <a:solidFill>
            <a:srgbClr val="F0FDF9"/>
          </a:solidFill>
          <a:ln w="12700">
            <a:solidFill>
              <a:srgbClr val="B5DDE2"/>
            </a:solidFill>
            <a:prstDash val="solid"/>
          </a:ln>
        </p:spPr>
        <p:txBody>
          <a:bodyPr/>
          <a:lstStyle/>
          <a:p>
            <a:endParaRPr lang="pl-PL" dirty="0"/>
          </a:p>
        </p:txBody>
      </p:sp>
      <p:sp>
        <p:nvSpPr>
          <p:cNvPr id="15" name="Shape 12"/>
          <p:cNvSpPr/>
          <p:nvPr/>
        </p:nvSpPr>
        <p:spPr>
          <a:xfrm>
            <a:off x="4754880" y="2516124"/>
            <a:ext cx="45719" cy="220980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6" name="Text 13"/>
          <p:cNvSpPr/>
          <p:nvPr/>
        </p:nvSpPr>
        <p:spPr>
          <a:xfrm>
            <a:off x="4910328" y="2734056"/>
            <a:ext cx="3703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 inwestycji </a:t>
            </a:r>
            <a:r>
              <a:rPr lang="en-US" sz="1200" b="1" dirty="0" smtClean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KPO</a:t>
            </a:r>
            <a:r>
              <a:rPr lang="pl-PL" sz="1200" b="1" dirty="0" smtClean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4910328" y="2999232"/>
            <a:ext cx="3703320" cy="1444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Chirurgia małoinwazyjna</a:t>
            </a:r>
            <a:r>
              <a:rPr lang="pl-PL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precyzja na najwyższym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poziomie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1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Nowoczesna diagnostyka obrazowa — pełna informacja przed każdą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decyzją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1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Zintegrowany EDM — jeden rekord dla całego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zespołu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1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Krótszy pobyt, mniej powikłań, szybszy powrót do </a:t>
            </a:r>
            <a:r>
              <a:rPr lang="en-US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zdrowia</a:t>
            </a:r>
            <a:r>
              <a:rPr lang="pl-PL" sz="1150" dirty="0" smtClean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50" dirty="0"/>
          </a:p>
        </p:txBody>
      </p:sp>
      <p:sp>
        <p:nvSpPr>
          <p:cNvPr id="18" name="Shape 15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9" name="Text 16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01  ·  TECHNOLOGIE MEDYCZNE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CHIRURGIA MAŁOINWAZYJNA I ROBOTYCZNA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Chirurgia małoinwazyjna</a:t>
            </a:r>
            <a:r>
              <a:rPr lang="pl-PL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co zmienia się dla pacjentki i chirurga?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920240"/>
            <a:ext cx="516636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Najwyższa rozdzielczość obrazu</a:t>
            </a:r>
            <a:r>
              <a:rPr lang="pl-PL" sz="12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Laparoskopii 4K</a:t>
            </a:r>
            <a:r>
              <a:rPr lang="en-US" sz="12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naczynia, nerwy, marginesy tkanek widoczne z precyzją niemożliwą w chirurgii otwartej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Mniejsza utrata krwi → krótszy pobyt szpitalny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Precyzja resekcji — oszczędzanie narządów, lepsza jakość życia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Mniej hemostatyków, rzadziej konwersja do laparotomii</a:t>
            </a:r>
            <a:endParaRPr lang="en-US" sz="12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Wytyczne ESGO: podejście małoinwazyjne jako standard w I–II st. raka endometrium</a:t>
            </a:r>
            <a:endParaRPr lang="pl-PL" sz="1250" dirty="0">
              <a:solidFill>
                <a:srgbClr val="4A556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pl-PL" sz="1250" dirty="0">
                <a:solidFill>
                  <a:srgbClr val="4A5568"/>
                </a:solidFill>
                <a:latin typeface="Arial" pitchFamily="34" charset="0"/>
                <a:cs typeface="Arial" pitchFamily="34" charset="-120"/>
              </a:rPr>
              <a:t>Wykorzystanie ICG – mniej powikłań pozabiegowych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897880" y="1920240"/>
            <a:ext cx="2880360" cy="2834640"/>
          </a:xfrm>
          <a:prstGeom prst="rect">
            <a:avLst/>
          </a:prstGeom>
          <a:solidFill>
            <a:srgbClr val="2D9CA6"/>
          </a:solidFill>
          <a:ln/>
          <a:effectLst>
            <a:outerShdw blurRad="1270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1" name="Text 8"/>
          <p:cNvSpPr/>
          <p:nvPr/>
        </p:nvSpPr>
        <p:spPr>
          <a:xfrm>
            <a:off x="6035040" y="2057400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B5DD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Kluczowa zmiana dla pacjentki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6035040" y="2468880"/>
            <a:ext cx="2606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Mniejsza operacja to nie mniejsze leczenie — to lepsza jakość życia po zakończeniu terapii.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035040" y="3456432"/>
            <a:ext cx="2606040" cy="27432"/>
          </a:xfrm>
          <a:prstGeom prst="rect">
            <a:avLst/>
          </a:prstGeom>
          <a:solidFill>
            <a:srgbClr val="B5DDE2">
              <a:alpha val="6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4" name="Text 11"/>
          <p:cNvSpPr/>
          <p:nvPr/>
        </p:nvSpPr>
        <p:spPr>
          <a:xfrm>
            <a:off x="6035040" y="3547872"/>
            <a:ext cx="2606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B5DD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Krótszy pobyt · Mniej bólu · Szybszy powrót do sił · Mniej blizn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6" name="Text 13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01  ·  TECHNOLOGIE MEDYCZNE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DIAGNOSTYKA OBRAZOWA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Nowoczesna diagnostyka obrazowa — pełna informacja przed każdą decyzją kliniczną</a:t>
            </a:r>
            <a:endParaRPr lang="en-US" sz="2600" dirty="0"/>
          </a:p>
        </p:txBody>
      </p:sp>
      <p:sp>
        <p:nvSpPr>
          <p:cNvPr id="9" name="Shape 6"/>
          <p:cNvSpPr/>
          <p:nvPr/>
        </p:nvSpPr>
        <p:spPr>
          <a:xfrm>
            <a:off x="411480" y="1901952"/>
            <a:ext cx="3977640" cy="1389888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0" name="Shape 7"/>
          <p:cNvSpPr/>
          <p:nvPr/>
        </p:nvSpPr>
        <p:spPr>
          <a:xfrm>
            <a:off x="411480" y="1901952"/>
            <a:ext cx="64008" cy="1389888"/>
          </a:xfrm>
          <a:prstGeom prst="rect">
            <a:avLst/>
          </a:prstGeom>
          <a:solidFill>
            <a:srgbClr val="1F7A82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1" name="Text 8"/>
          <p:cNvSpPr/>
          <p:nvPr/>
        </p:nvSpPr>
        <p:spPr>
          <a:xfrm>
            <a:off x="566928" y="1975104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Diagnostyka endoskopowa — precyzja i archiwizacja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566928" y="2340864"/>
            <a:ext cx="3749040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Cyfrowa rejestracja i archiwizacja obrazu, porównywanie zmian w czasie, wsparcie programów skriningowych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11480" y="3383280"/>
            <a:ext cx="3977640" cy="1389888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4" name="Shape 11"/>
          <p:cNvSpPr/>
          <p:nvPr/>
        </p:nvSpPr>
        <p:spPr>
          <a:xfrm>
            <a:off x="411480" y="3383280"/>
            <a:ext cx="64008" cy="1389888"/>
          </a:xfrm>
          <a:prstGeom prst="rect">
            <a:avLst/>
          </a:prstGeom>
          <a:solidFill>
            <a:srgbClr val="0E7490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5" name="Text 12"/>
          <p:cNvSpPr/>
          <p:nvPr/>
        </p:nvSpPr>
        <p:spPr>
          <a:xfrm>
            <a:off x="566928" y="345643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Biopsja celowana — celność diagnozy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566928" y="3822192"/>
            <a:ext cx="3749040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Precyzyjna biopsja z podejrzanego obszaru → mniej wyników fałszywie ujemnych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754880" y="1901952"/>
            <a:ext cx="3977640" cy="1389888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8" name="Shape 15"/>
          <p:cNvSpPr/>
          <p:nvPr/>
        </p:nvSpPr>
        <p:spPr>
          <a:xfrm>
            <a:off x="4754880" y="1901952"/>
            <a:ext cx="64008" cy="1389888"/>
          </a:xfrm>
          <a:prstGeom prst="rect">
            <a:avLst/>
          </a:prstGeom>
          <a:solidFill>
            <a:srgbClr val="047857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9" name="Text 16"/>
          <p:cNvSpPr/>
          <p:nvPr/>
        </p:nvSpPr>
        <p:spPr>
          <a:xfrm>
            <a:off x="4910328" y="1975104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Obrazowanie wielowymiarowe — planowanie operacji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910328" y="2340864"/>
            <a:ext cx="3749040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Chirurg wchodzi na blok z pełną mapą — zakres resekcji zaplanowany z wyprzedzeniem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4754880" y="3383280"/>
            <a:ext cx="3977640" cy="1389888"/>
          </a:xfrm>
          <a:prstGeom prst="rect">
            <a:avLst/>
          </a:prstGeom>
          <a:solidFill>
            <a:srgbClr val="FFFFFF"/>
          </a:solidFill>
          <a:ln w="12700">
            <a:solidFill>
              <a:srgbClr val="B5DDE2"/>
            </a:solidFill>
            <a:prstDash val="solid"/>
          </a:ln>
          <a:effectLst>
            <a:outerShdw blurRad="762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22" name="Shape 19"/>
          <p:cNvSpPr/>
          <p:nvPr/>
        </p:nvSpPr>
        <p:spPr>
          <a:xfrm>
            <a:off x="4754880" y="3383280"/>
            <a:ext cx="64008" cy="1389888"/>
          </a:xfrm>
          <a:prstGeom prst="rect">
            <a:avLst/>
          </a:prstGeom>
          <a:solidFill>
            <a:srgbClr val="7E22CE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3" name="Text 20"/>
          <p:cNvSpPr/>
          <p:nvPr/>
        </p:nvSpPr>
        <p:spPr>
          <a:xfrm>
            <a:off x="4910328" y="345643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Staging i kwalifikacja do leczenia</a:t>
            </a:r>
            <a:endParaRPr lang="en-US" sz="1150" dirty="0"/>
          </a:p>
        </p:txBody>
      </p:sp>
      <p:sp>
        <p:nvSpPr>
          <p:cNvPr id="24" name="Text 21"/>
          <p:cNvSpPr/>
          <p:nvPr/>
        </p:nvSpPr>
        <p:spPr>
          <a:xfrm>
            <a:off x="4910328" y="3822192"/>
            <a:ext cx="3749040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 + MRI (wytyczne ESGO) → pełny obraz zaawansowania dla tumor board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6" name="Text 23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01  ·  TECHNOLOGIE MEDYCZNE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DOKUMENTACJA I SYSTEMY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Zintegrowana dokumentacja medyczna — niewidoczna rewolucja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691640"/>
            <a:ext cx="83210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418588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1" name="Text 8"/>
          <p:cNvSpPr/>
          <p:nvPr/>
        </p:nvSpPr>
        <p:spPr>
          <a:xfrm>
            <a:off x="685800" y="2363724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Jeden rekord pacjenta dla wszystkich specjalistów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337560" y="2273046"/>
            <a:ext cx="5394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Ginekolog, onkolog, radiolog, patomorfolog — każdy widzi to samo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11480" y="28209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4" name="Shape 11"/>
          <p:cNvSpPr/>
          <p:nvPr/>
        </p:nvSpPr>
        <p:spPr>
          <a:xfrm>
            <a:off x="411480" y="2948940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5" name="Text 12"/>
          <p:cNvSpPr/>
          <p:nvPr/>
        </p:nvSpPr>
        <p:spPr>
          <a:xfrm>
            <a:off x="685800" y="2935224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Szybszy dostęp do historii choroby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337560" y="2805684"/>
            <a:ext cx="5394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 tumor board — wszystkie dane dostępne natychmiast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11480" y="3351276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8" name="Shape 15"/>
          <p:cNvSpPr/>
          <p:nvPr/>
        </p:nvSpPr>
        <p:spPr>
          <a:xfrm>
            <a:off x="411480" y="3479292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9" name="Text 16"/>
          <p:cNvSpPr/>
          <p:nvPr/>
        </p:nvSpPr>
        <p:spPr>
          <a:xfrm>
            <a:off x="685800" y="3469372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Automatyczne przypomnienia i planowanie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3337560" y="3338322"/>
            <a:ext cx="5394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Harmonogramy kontroli, przypomnienia o wizytach, wsparcie koordynatora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411480" y="3881628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2" name="Shape 19"/>
          <p:cNvSpPr/>
          <p:nvPr/>
        </p:nvSpPr>
        <p:spPr>
          <a:xfrm>
            <a:off x="411480" y="4009644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3" name="Text 20"/>
          <p:cNvSpPr/>
          <p:nvPr/>
        </p:nvSpPr>
        <p:spPr>
          <a:xfrm>
            <a:off x="685800" y="3973068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Jakość i bezpieczeństwo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3337560" y="3890772"/>
            <a:ext cx="5394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Pełna historia lekowa i alergii — redukcja błędów przy leczeniu skojarzonym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6" name="Text 23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pic>
        <p:nvPicPr>
          <p:cNvPr id="3" name="Image 0" descr="/home/claude/assets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91440"/>
            <a:ext cx="475488" cy="402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4672" y="10972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UROVITA  ·  KONFERENCJA KPO 2026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943600" y="1097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01  ·  TECHNOLOGIE MEDYCZNE</a:t>
            </a:r>
            <a:endParaRPr lang="en-US" sz="800" dirty="0"/>
          </a:p>
        </p:txBody>
      </p:sp>
      <p:sp>
        <p:nvSpPr>
          <p:cNvPr id="6" name="Shape 3"/>
          <p:cNvSpPr/>
          <p:nvPr/>
        </p:nvSpPr>
        <p:spPr>
          <a:xfrm>
            <a:off x="411480" y="658368"/>
            <a:ext cx="54864" cy="256032"/>
          </a:xfrm>
          <a:prstGeom prst="rect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6400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2D9C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ZMIANA W PRAKTYCE KLINICZNEJ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11480" y="1005840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realnie zmienia się po wdrożeniu nowoczesnych technologii?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411480" y="1874520"/>
            <a:ext cx="8321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Sprzęt właściwie wdrożony + przeszkolony zespół + dopasowane procesy = realna zmiana.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11480" y="28254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1" name="Text 8"/>
          <p:cNvSpPr/>
          <p:nvPr/>
        </p:nvSpPr>
        <p:spPr>
          <a:xfrm>
            <a:off x="685800" y="2769597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Mniej powikłań śródoperacyjnych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154680" y="27432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Lepsza widoczność → precyzja cięcia, mniejsze krwawienie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11480" y="31638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4" name="Shape 11"/>
          <p:cNvSpPr/>
          <p:nvPr/>
        </p:nvSpPr>
        <p:spPr>
          <a:xfrm>
            <a:off x="411480" y="32826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5" name="Text 12"/>
          <p:cNvSpPr/>
          <p:nvPr/>
        </p:nvSpPr>
        <p:spPr>
          <a:xfrm>
            <a:off x="685800" y="3240024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Krótszy pobyt szpitalny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154680" y="32004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Mniejsza trauma tkankowa → pacjentki wracają do domu i aktywności szybciej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11480" y="36210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8" name="Shape 15"/>
          <p:cNvSpPr/>
          <p:nvPr/>
        </p:nvSpPr>
        <p:spPr>
          <a:xfrm>
            <a:off x="411480" y="37398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19" name="Text 16"/>
          <p:cNvSpPr/>
          <p:nvPr/>
        </p:nvSpPr>
        <p:spPr>
          <a:xfrm>
            <a:off x="685800" y="3683508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Lepsza jakość diagnostyki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3154680" y="36576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Nowoczesna diagnostyka obrazowa → rozpoznanie na wcześniejszym etapie choroby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411480" y="40782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2" name="Shape 19"/>
          <p:cNvSpPr/>
          <p:nvPr/>
        </p:nvSpPr>
        <p:spPr>
          <a:xfrm>
            <a:off x="411480" y="41970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3" name="Text 20"/>
          <p:cNvSpPr/>
          <p:nvPr/>
        </p:nvSpPr>
        <p:spPr>
          <a:xfrm>
            <a:off x="685800" y="4148328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Mniej powtarzanych badań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3154680" y="41148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EDM eliminuje sytuacje, gdy pacjentka trafia do specjalisty bez poprzednich wyników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411480" y="4535424"/>
            <a:ext cx="8321040" cy="9144"/>
          </a:xfrm>
          <a:prstGeom prst="rect">
            <a:avLst/>
          </a:prstGeom>
          <a:solidFill>
            <a:srgbClr val="B5DDE2">
              <a:alpha val="70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6" name="Shape 23"/>
          <p:cNvSpPr/>
          <p:nvPr/>
        </p:nvSpPr>
        <p:spPr>
          <a:xfrm>
            <a:off x="411480" y="4654296"/>
            <a:ext cx="182880" cy="182880"/>
          </a:xfrm>
          <a:prstGeom prst="ellipse">
            <a:avLst/>
          </a:prstGeom>
          <a:solidFill>
            <a:srgbClr val="2D9CA6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27" name="Text 24"/>
          <p:cNvSpPr/>
          <p:nvPr/>
        </p:nvSpPr>
        <p:spPr>
          <a:xfrm>
            <a:off x="685800" y="460248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2A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Wyższe zaufanie pacjentki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3154680" y="4572000"/>
            <a:ext cx="5577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Nowoczesny sprzęt i sprawna dokumentacja budują zaufanie pacjentek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B5DDE2">
              <a:alpha val="45000"/>
            </a:srgbClr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30" name="Text 27"/>
          <p:cNvSpPr/>
          <p:nvPr/>
        </p:nvSpPr>
        <p:spPr>
          <a:xfrm>
            <a:off x="274320" y="4983480"/>
            <a:ext cx="8595360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F7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 Mateusz Stolecki  ·  Specjalista Ginekolog  ·  Urovita  ·  14 maja 2026</a:t>
            </a:r>
            <a:endParaRPr lang="en-US" sz="75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D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Image 0" descr="/home/claude/assets/image1.png"/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3200400" y="2290572"/>
            <a:ext cx="6400800" cy="4572000"/>
          </a:xfrm>
          <a:prstGeom prst="rect">
            <a:avLst/>
          </a:prstGeom>
        </p:spPr>
      </p:pic>
      <p:pic>
        <p:nvPicPr>
          <p:cNvPr id="4" name="Image 1" descr="/home/claude/assets/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09728"/>
            <a:ext cx="475488" cy="4023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2920" y="1371600"/>
            <a:ext cx="4572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B5DD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TEMAT  02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502920" y="1755648"/>
            <a:ext cx="77724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Organizacja ścieżki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pacjenta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onkologicznego</a:t>
            </a:r>
            <a:endParaRPr lang="en-US" sz="3600" dirty="0"/>
          </a:p>
        </p:txBody>
      </p:sp>
      <p:sp>
        <p:nvSpPr>
          <p:cNvPr id="7" name="Text 3"/>
          <p:cNvSpPr/>
          <p:nvPr/>
        </p:nvSpPr>
        <p:spPr>
          <a:xfrm>
            <a:off x="502920" y="4069080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B5DD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 pierwszego kontaktu do zakończenia leczenia — model skoordynowanej opieki</a:t>
            </a:r>
            <a:endParaRPr lang="en-US" sz="13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87526"/>
            <a:ext cx="5424297" cy="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1408</Words>
  <Application>Microsoft Office PowerPoint</Application>
  <PresentationFormat>Pokaz na ekranie (16:9)</PresentationFormat>
  <Paragraphs>217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Filip Słaby</cp:lastModifiedBy>
  <cp:revision>11</cp:revision>
  <dcterms:created xsi:type="dcterms:W3CDTF">2026-05-08T07:45:08Z</dcterms:created>
  <dcterms:modified xsi:type="dcterms:W3CDTF">2026-05-13T13:59:51Z</dcterms:modified>
</cp:coreProperties>
</file>