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Inter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3.png"/><Relationship Id="rId5" Type="http://schemas.openxmlformats.org/officeDocument/2006/relationships/image" Target="../media/image12.png"/><Relationship Id="rId10" Type="http://schemas.openxmlformats.org/officeDocument/2006/relationships/image" Target="../media/image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3.png"/><Relationship Id="rId5" Type="http://schemas.openxmlformats.org/officeDocument/2006/relationships/image" Target="../media/image18.png"/><Relationship Id="rId10" Type="http://schemas.openxmlformats.org/officeDocument/2006/relationships/image" Target="../media/image2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3"/>
          <p:cNvSpPr txBox="1"/>
          <p:nvPr/>
        </p:nvSpPr>
        <p:spPr>
          <a:xfrm>
            <a:off x="762000" y="2099518"/>
            <a:ext cx="10668000" cy="258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99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WYZWANIA ONKOLOGII 2026</a:t>
            </a:r>
            <a:endParaRPr dirty="0">
              <a:latin typeface="+mj-lt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1095375" y="2408039"/>
            <a:ext cx="10001250" cy="1329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Interdyscyplinarna</a:t>
            </a:r>
            <a:r>
              <a:rPr lang="en-US" sz="36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360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opieka</a:t>
            </a:r>
            <a:r>
              <a:rPr lang="en-US" sz="36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360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onkologiczna</a:t>
            </a:r>
            <a:r>
              <a:rPr lang="en-US" sz="36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– model </a:t>
            </a:r>
            <a:r>
              <a:rPr lang="en-US" sz="360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współpracy</a:t>
            </a:r>
            <a:r>
              <a:rPr lang="en-US" sz="36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360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i</a:t>
            </a:r>
            <a:r>
              <a:rPr lang="en-US" sz="36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360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inwestycje</a:t>
            </a:r>
            <a:r>
              <a:rPr lang="en-US" sz="36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KPO</a:t>
            </a:r>
            <a:endParaRPr dirty="0">
              <a:latin typeface="+mj-lt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5715000" y="3790950"/>
            <a:ext cx="762000" cy="47625"/>
          </a:xfrm>
          <a:prstGeom prst="rect">
            <a:avLst/>
          </a:prstGeom>
          <a:solidFill>
            <a:srgbClr val="0D948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762000" y="4124325"/>
            <a:ext cx="10668000" cy="406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Od </a:t>
            </a:r>
            <a:r>
              <a:rPr lang="en-US" sz="165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precyzyjnej</a:t>
            </a:r>
            <a:r>
              <a:rPr lang="en-US" sz="165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diagnostyki</a:t>
            </a:r>
            <a:r>
              <a:rPr lang="en-US" sz="165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(AOS) po </a:t>
            </a:r>
            <a:r>
              <a:rPr lang="en-US" sz="165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zintegrowane</a:t>
            </a:r>
            <a:r>
              <a:rPr lang="en-US" sz="165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leczenie</a:t>
            </a:r>
            <a:r>
              <a:rPr lang="en-US" sz="165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skojarzone</a:t>
            </a:r>
            <a:r>
              <a:rPr lang="en-US" sz="165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762000" y="4935735"/>
            <a:ext cx="10668000" cy="350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 SemiBold"/>
                <a:cs typeface="Inter SemiBold"/>
                <a:sym typeface="Inter SemiBold"/>
              </a:rPr>
              <a:t>Ordynator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 SemiBold"/>
                <a:cs typeface="Inter SemiBold"/>
                <a:sym typeface="Inter SemiBold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 SemiBold"/>
                <a:cs typeface="Inter SemiBold"/>
                <a:sym typeface="Inter SemiBold"/>
              </a:rPr>
              <a:t>Oddziału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 SemiBold"/>
                <a:cs typeface="Inter SemiBold"/>
                <a:sym typeface="Inter SemiBold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 SemiBold"/>
                <a:cs typeface="Inter SemiBold"/>
                <a:sym typeface="Inter SemiBold"/>
              </a:rPr>
              <a:t>Urologii</a:t>
            </a:r>
            <a:r>
              <a:rPr lang="pl-PL" sz="1425" b="0" i="0" u="none" strike="noStrike" cap="none" dirty="0">
                <a:solidFill>
                  <a:srgbClr val="334155"/>
                </a:solidFill>
                <a:latin typeface="+mj-lt"/>
                <a:ea typeface="Inter SemiBold"/>
                <a:cs typeface="Inter SemiBold"/>
                <a:sym typeface="Inter SemiBold"/>
              </a:rPr>
              <a:t> lek Marcin Trzewik </a:t>
            </a:r>
            <a:endParaRPr dirty="0">
              <a:latin typeface="+mj-lt"/>
            </a:endParaRPr>
          </a:p>
        </p:txBody>
      </p:sp>
      <p:pic>
        <p:nvPicPr>
          <p:cNvPr id="4" name="Google Shape;20;p3" descr="preencoded.png">
            <a:extLst>
              <a:ext uri="{FF2B5EF4-FFF2-40B4-BE49-F238E27FC236}">
                <a16:creationId xmlns:a16="http://schemas.microsoft.com/office/drawing/2014/main" id="{2E6AD818-7FAC-D6FE-882F-650DF8C40F1A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123590"/>
            <a:ext cx="1943411" cy="1774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9;p3" title="Rzecz_pospolita.png">
            <a:extLst>
              <a:ext uri="{FF2B5EF4-FFF2-40B4-BE49-F238E27FC236}">
                <a16:creationId xmlns:a16="http://schemas.microsoft.com/office/drawing/2014/main" id="{8BC90EBC-BFA9-1D0B-3BC6-6AE395408DA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38819" y="251375"/>
            <a:ext cx="7356352" cy="10245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4"/>
          <p:cNvSpPr txBox="1"/>
          <p:nvPr/>
        </p:nvSpPr>
        <p:spPr>
          <a:xfrm>
            <a:off x="871536" y="1786979"/>
            <a:ext cx="11001375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FILOZOFIA KPO A MODEL UROVITA</a:t>
            </a:r>
            <a:endParaRPr dirty="0">
              <a:latin typeface="+mj-lt"/>
            </a:endParaRPr>
          </a:p>
        </p:txBody>
      </p:sp>
      <p:sp>
        <p:nvSpPr>
          <p:cNvPr id="102" name="Google Shape;102;p14"/>
          <p:cNvSpPr txBox="1"/>
          <p:nvPr/>
        </p:nvSpPr>
        <p:spPr>
          <a:xfrm>
            <a:off x="871536" y="3101326"/>
            <a:ext cx="5095875" cy="1052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Krajowy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Plan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Odbudowy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w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komponencie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zdrowia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(D1.1.1) to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tylko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wymiana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aparatury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 To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budowa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odporności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integracji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systemu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pic>
        <p:nvPicPr>
          <p:cNvPr id="103" name="Google Shape;103;p14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619875" y="3149054"/>
            <a:ext cx="47625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4"/>
          <p:cNvSpPr txBox="1"/>
          <p:nvPr/>
        </p:nvSpPr>
        <p:spPr>
          <a:xfrm>
            <a:off x="709611" y="4111384"/>
            <a:ext cx="5095875" cy="70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1925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Cyfryzacja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danych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: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Szybki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przepływ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informacji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między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specjalistami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sp>
        <p:nvSpPr>
          <p:cNvPr id="107" name="Google Shape;107;p14"/>
          <p:cNvSpPr txBox="1"/>
          <p:nvPr/>
        </p:nvSpPr>
        <p:spPr>
          <a:xfrm>
            <a:off x="709611" y="4831971"/>
            <a:ext cx="5095875" cy="70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1925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Jakość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(KSO):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Realizacja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rygorystycznych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wymogów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Krajowej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Sieci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Onkologicznej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(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poziom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SOLO II).</a:t>
            </a:r>
            <a:endParaRPr dirty="0">
              <a:latin typeface="+mj-lt"/>
            </a:endParaRPr>
          </a:p>
        </p:txBody>
      </p:sp>
      <p:sp>
        <p:nvSpPr>
          <p:cNvPr id="108" name="Google Shape;108;p14"/>
          <p:cNvSpPr txBox="1"/>
          <p:nvPr/>
        </p:nvSpPr>
        <p:spPr>
          <a:xfrm>
            <a:off x="709611" y="5476546"/>
            <a:ext cx="5095875" cy="70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1925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Kompleksowość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: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Połączenie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chirurgii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patomorfologii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onkologii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systemowej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w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jednym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ośrodku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pic>
        <p:nvPicPr>
          <p:cNvPr id="3" name="Google Shape;20;p3" descr="preencoded.png">
            <a:extLst>
              <a:ext uri="{FF2B5EF4-FFF2-40B4-BE49-F238E27FC236}">
                <a16:creationId xmlns:a16="http://schemas.microsoft.com/office/drawing/2014/main" id="{74C46FEB-7329-F5B6-BE7A-3CD59A67981D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-123590"/>
            <a:ext cx="1943411" cy="1774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9;p3" title="Rzecz_pospolita.png">
            <a:extLst>
              <a:ext uri="{FF2B5EF4-FFF2-40B4-BE49-F238E27FC236}">
                <a16:creationId xmlns:a16="http://schemas.microsoft.com/office/drawing/2014/main" id="{3A744D86-D499-E48F-0FBB-49ADA32DABFD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638819" y="251375"/>
            <a:ext cx="7356352" cy="1024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42;p16" descr="image.png">
            <a:extLst>
              <a:ext uri="{FF2B5EF4-FFF2-40B4-BE49-F238E27FC236}">
                <a16:creationId xmlns:a16="http://schemas.microsoft.com/office/drawing/2014/main" id="{25008C88-3D95-12B5-FC40-48899A14AA39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553200" y="3296307"/>
            <a:ext cx="5243514" cy="225697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C6B5DCF1-D76E-0896-EA01-DCF1E2C0F496}"/>
              </a:ext>
            </a:extLst>
          </p:cNvPr>
          <p:cNvSpPr txBox="1"/>
          <p:nvPr/>
        </p:nvSpPr>
        <p:spPr>
          <a:xfrm>
            <a:off x="6760208" y="3627624"/>
            <a:ext cx="6097712" cy="346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 err="1">
                <a:solidFill>
                  <a:srgbClr val="0D9488"/>
                </a:solidFill>
                <a:latin typeface="+mj-lt"/>
                <a:ea typeface="Urbanist"/>
                <a:cs typeface="Urbanist"/>
                <a:sym typeface="Urbanist"/>
              </a:rPr>
              <a:t>Technologia</a:t>
            </a:r>
            <a:r>
              <a:rPr lang="en-US" sz="1650" b="1" i="0" u="none" strike="noStrike" cap="none" dirty="0">
                <a:solidFill>
                  <a:srgbClr val="0D9488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1650" b="1" i="0" u="none" strike="noStrike" cap="none" dirty="0" err="1">
                <a:solidFill>
                  <a:srgbClr val="0D9488"/>
                </a:solidFill>
                <a:latin typeface="+mj-lt"/>
                <a:ea typeface="Urbanist"/>
                <a:cs typeface="Urbanist"/>
                <a:sym typeface="Urbanist"/>
              </a:rPr>
              <a:t>jako</a:t>
            </a:r>
            <a:r>
              <a:rPr lang="en-US" sz="1650" b="1" i="0" u="none" strike="noStrike" cap="none" dirty="0">
                <a:solidFill>
                  <a:srgbClr val="0D9488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1650" b="1" i="0" u="none" strike="noStrike" cap="none" dirty="0" err="1">
                <a:solidFill>
                  <a:srgbClr val="0D9488"/>
                </a:solidFill>
                <a:latin typeface="+mj-lt"/>
                <a:ea typeface="Urbanist"/>
                <a:cs typeface="Urbanist"/>
                <a:sym typeface="Urbanist"/>
              </a:rPr>
              <a:t>spoiwo</a:t>
            </a:r>
            <a:endParaRPr lang="en-US" sz="1650" dirty="0">
              <a:latin typeface="+mj-lt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62BA0836-CE52-6AE8-6283-DA013FEBB112}"/>
              </a:ext>
            </a:extLst>
          </p:cNvPr>
          <p:cNvSpPr txBox="1"/>
          <p:nvPr/>
        </p:nvSpPr>
        <p:spPr>
          <a:xfrm>
            <a:off x="6760208" y="4120874"/>
            <a:ext cx="4829498" cy="1081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4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Sprzęt zakupiony z KPO w </a:t>
            </a:r>
            <a:r>
              <a:rPr lang="pl-PL" sz="14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Urovicie</a:t>
            </a:r>
            <a:r>
              <a:rPr lang="pl-PL" sz="14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został dobrany celowo: aby burzyć "silosy" między oddziałami i tworzyć platformę współpracy dla całego konsylium.</a:t>
            </a:r>
            <a:endParaRPr lang="pl-PL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5"/>
          <p:cNvSpPr txBox="1"/>
          <p:nvPr/>
        </p:nvSpPr>
        <p:spPr>
          <a:xfrm>
            <a:off x="695324" y="1659359"/>
            <a:ext cx="11001375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ZINTEGROWANY EKOSYSTEM ONKOLOGICZNY</a:t>
            </a:r>
            <a:endParaRPr dirty="0">
              <a:latin typeface="+mj-lt"/>
            </a:endParaRPr>
          </a:p>
        </p:txBody>
      </p:sp>
      <p:sp>
        <p:nvSpPr>
          <p:cNvPr id="121" name="Google Shape;121;p15"/>
          <p:cNvSpPr txBox="1"/>
          <p:nvPr/>
        </p:nvSpPr>
        <p:spPr>
          <a:xfrm>
            <a:off x="761999" y="2865165"/>
            <a:ext cx="10668000" cy="350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Dzięki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środkom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KPO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połączyliśmy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4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kluczowe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obszary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w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jeden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płynny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proces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leczenia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:</a:t>
            </a:r>
            <a:endParaRPr dirty="0">
              <a:latin typeface="+mj-lt"/>
            </a:endParaRPr>
          </a:p>
        </p:txBody>
      </p:sp>
      <p:pic>
        <p:nvPicPr>
          <p:cNvPr id="124" name="Google Shape;124;p1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23904" y="3679181"/>
            <a:ext cx="200025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20;p3" descr="preencoded.png">
            <a:extLst>
              <a:ext uri="{FF2B5EF4-FFF2-40B4-BE49-F238E27FC236}">
                <a16:creationId xmlns:a16="http://schemas.microsoft.com/office/drawing/2014/main" id="{AB6A064E-2364-BE01-F30C-504C1774045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123590"/>
            <a:ext cx="1943411" cy="1774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9;p3" title="Rzecz_pospolita.png">
            <a:extLst>
              <a:ext uri="{FF2B5EF4-FFF2-40B4-BE49-F238E27FC236}">
                <a16:creationId xmlns:a16="http://schemas.microsoft.com/office/drawing/2014/main" id="{1E02E5AF-C1D2-9DC5-8AE0-F1EE2F02AABC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38819" y="251375"/>
            <a:ext cx="7356352" cy="1024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42;p16" descr="image.png">
            <a:extLst>
              <a:ext uri="{FF2B5EF4-FFF2-40B4-BE49-F238E27FC236}">
                <a16:creationId xmlns:a16="http://schemas.microsoft.com/office/drawing/2014/main" id="{D1F4FC26-4B78-8DA3-0E3E-6BF49345C9C2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61711" y="3679181"/>
            <a:ext cx="11633743" cy="20696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25;p15" descr="image.png">
            <a:extLst>
              <a:ext uri="{FF2B5EF4-FFF2-40B4-BE49-F238E27FC236}">
                <a16:creationId xmlns:a16="http://schemas.microsoft.com/office/drawing/2014/main" id="{FD8B58DB-AB98-A50F-682D-2132F786500A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386460" y="3994685"/>
            <a:ext cx="428625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28;p15" descr="image.png">
            <a:extLst>
              <a:ext uri="{FF2B5EF4-FFF2-40B4-BE49-F238E27FC236}">
                <a16:creationId xmlns:a16="http://schemas.microsoft.com/office/drawing/2014/main" id="{FFBA2B50-1D3F-CD50-2ACE-BC75945C364E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102399" y="4017835"/>
            <a:ext cx="47625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31;p15" descr="image.png">
            <a:extLst>
              <a:ext uri="{FF2B5EF4-FFF2-40B4-BE49-F238E27FC236}">
                <a16:creationId xmlns:a16="http://schemas.microsoft.com/office/drawing/2014/main" id="{428C8092-E3FA-EAC1-2B33-11BEA5AC0246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382425" y="4027609"/>
            <a:ext cx="47625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34;p15" descr="image.png">
            <a:extLst>
              <a:ext uri="{FF2B5EF4-FFF2-40B4-BE49-F238E27FC236}">
                <a16:creationId xmlns:a16="http://schemas.microsoft.com/office/drawing/2014/main" id="{476517BD-CB80-DDD7-17B8-ED4584382E4B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397463" y="4046807"/>
            <a:ext cx="428625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327C0516-5BA6-819A-5A12-ACD4F6101E01}"/>
              </a:ext>
            </a:extLst>
          </p:cNvPr>
          <p:cNvSpPr txBox="1"/>
          <p:nvPr/>
        </p:nvSpPr>
        <p:spPr>
          <a:xfrm>
            <a:off x="-1509727" y="4576191"/>
            <a:ext cx="609771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 dirty="0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1. AOS (</a:t>
            </a:r>
            <a:r>
              <a:rPr lang="en-US" sz="1400" b="1" i="0" u="none" strike="noStrike" cap="none" dirty="0" err="1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Poradnie</a:t>
            </a:r>
            <a:r>
              <a:rPr lang="en-US" sz="1400" b="1" i="0" u="none" strike="noStrike" cap="none" dirty="0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)</a:t>
            </a:r>
            <a:endParaRPr lang="en-US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54632D88-E36D-3B90-E090-B8E88C9BBCE2}"/>
              </a:ext>
            </a:extLst>
          </p:cNvPr>
          <p:cNvSpPr txBox="1"/>
          <p:nvPr/>
        </p:nvSpPr>
        <p:spPr>
          <a:xfrm>
            <a:off x="-1603639" y="4904238"/>
            <a:ext cx="6611420" cy="370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599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Szybka</a:t>
            </a:r>
            <a:r>
              <a:rPr lang="en-US" sz="13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3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diagnostyka</a:t>
            </a:r>
            <a:r>
              <a:rPr lang="en-US" sz="13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3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i</a:t>
            </a:r>
            <a:r>
              <a:rPr lang="en-US" sz="13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3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kwalifikacja</a:t>
            </a:r>
            <a:r>
              <a:rPr lang="en-US" sz="13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lang="en-US" sz="13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2FCD38A1-8474-F1F4-F53C-07D3F9416E7D}"/>
              </a:ext>
            </a:extLst>
          </p:cNvPr>
          <p:cNvSpPr txBox="1"/>
          <p:nvPr/>
        </p:nvSpPr>
        <p:spPr>
          <a:xfrm>
            <a:off x="947484" y="4553899"/>
            <a:ext cx="67244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 dirty="0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2. </a:t>
            </a:r>
            <a:r>
              <a:rPr lang="en-US" sz="1400" b="1" i="0" u="none" strike="noStrike" cap="none" dirty="0" err="1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Konsylium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6D4668D4-177F-8FE0-B884-A6C4E20E6260}"/>
              </a:ext>
            </a:extLst>
          </p:cNvPr>
          <p:cNvSpPr txBox="1"/>
          <p:nvPr/>
        </p:nvSpPr>
        <p:spPr>
          <a:xfrm>
            <a:off x="1174397" y="4891698"/>
            <a:ext cx="6724436" cy="370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9904"/>
              </a:lnSpc>
            </a:pPr>
            <a:r>
              <a:rPr lang="en-US" sz="1300" dirty="0" err="1">
                <a:solidFill>
                  <a:schemeClr val="tx1"/>
                </a:solidFill>
                <a:ea typeface="Inter"/>
                <a:cs typeface="Inter"/>
                <a:sym typeface="Inter"/>
              </a:rPr>
              <a:t>Interdyscyplinarna</a:t>
            </a:r>
            <a:r>
              <a:rPr lang="en-US" sz="1300" dirty="0">
                <a:solidFill>
                  <a:schemeClr val="tx1"/>
                </a:solidFill>
                <a:ea typeface="Inter"/>
                <a:cs typeface="Inter"/>
                <a:sym typeface="Inter"/>
              </a:rPr>
              <a:t> </a:t>
            </a:r>
            <a:r>
              <a:rPr lang="en-US" sz="1300" dirty="0" err="1">
                <a:solidFill>
                  <a:schemeClr val="tx1"/>
                </a:solidFill>
                <a:ea typeface="Inter"/>
                <a:cs typeface="Inter"/>
                <a:sym typeface="Inter"/>
              </a:rPr>
              <a:t>ocena</a:t>
            </a:r>
            <a:r>
              <a:rPr lang="en-US" sz="1300" dirty="0">
                <a:solidFill>
                  <a:schemeClr val="tx1"/>
                </a:solidFill>
                <a:ea typeface="Inter"/>
                <a:cs typeface="Inter"/>
                <a:sym typeface="Inter"/>
              </a:rPr>
              <a:t> </a:t>
            </a:r>
            <a:r>
              <a:rPr lang="en-US" sz="1300" dirty="0" err="1">
                <a:solidFill>
                  <a:schemeClr val="tx1"/>
                </a:solidFill>
                <a:ea typeface="Inter"/>
                <a:cs typeface="Inter"/>
                <a:sym typeface="Inter"/>
              </a:rPr>
              <a:t>przypadku</a:t>
            </a:r>
            <a:r>
              <a:rPr lang="en-US" sz="1300" dirty="0">
                <a:solidFill>
                  <a:schemeClr val="tx1"/>
                </a:solidFill>
                <a:ea typeface="Inter"/>
                <a:cs typeface="Inter"/>
                <a:sym typeface="Inter"/>
              </a:rPr>
              <a:t>.</a:t>
            </a:r>
            <a:endParaRPr lang="en-US" sz="1300" dirty="0">
              <a:solidFill>
                <a:schemeClr val="tx1"/>
              </a:solidFill>
            </a:endParaRP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026AAD0A-C012-3504-32FE-EB7F70F5944D}"/>
              </a:ext>
            </a:extLst>
          </p:cNvPr>
          <p:cNvSpPr txBox="1"/>
          <p:nvPr/>
        </p:nvSpPr>
        <p:spPr>
          <a:xfrm>
            <a:off x="4064631" y="4561637"/>
            <a:ext cx="67244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 dirty="0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3. Blok </a:t>
            </a:r>
            <a:r>
              <a:rPr lang="en-US" sz="1400" b="1" i="0" u="none" strike="noStrike" cap="none" dirty="0" err="1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Operacyjny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60B7192B-0258-FCFC-A878-F89806A18215}"/>
              </a:ext>
            </a:extLst>
          </p:cNvPr>
          <p:cNvSpPr txBox="1"/>
          <p:nvPr/>
        </p:nvSpPr>
        <p:spPr>
          <a:xfrm>
            <a:off x="4199480" y="4882886"/>
            <a:ext cx="6724436" cy="391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599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Zabieg</a:t>
            </a:r>
            <a:r>
              <a:rPr lang="en-US" sz="14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i</a:t>
            </a:r>
            <a:r>
              <a:rPr lang="en-US" sz="14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patologia</a:t>
            </a:r>
            <a:r>
              <a:rPr lang="en-US" sz="14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"real-time".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68851005-7172-DB03-CA2C-0FBD867C9680}"/>
              </a:ext>
            </a:extLst>
          </p:cNvPr>
          <p:cNvSpPr txBox="1"/>
          <p:nvPr/>
        </p:nvSpPr>
        <p:spPr>
          <a:xfrm>
            <a:off x="7254011" y="4540202"/>
            <a:ext cx="67244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/>
            <a:r>
              <a:rPr lang="en-US" sz="1400" b="1" i="0" u="none" strike="noStrike" cap="none" dirty="0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4. </a:t>
            </a:r>
            <a:r>
              <a:rPr lang="en-US" sz="1400" b="1" i="0" u="none" strike="noStrike" cap="none" dirty="0" err="1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Oddział</a:t>
            </a:r>
            <a:r>
              <a:rPr lang="en-US" sz="1400" b="1" i="0" u="none" strike="noStrike" cap="none" dirty="0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 / Chemia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6992700C-B68D-CF75-8F79-379992AA5BA0}"/>
              </a:ext>
            </a:extLst>
          </p:cNvPr>
          <p:cNvSpPr txBox="1"/>
          <p:nvPr/>
        </p:nvSpPr>
        <p:spPr>
          <a:xfrm>
            <a:off x="7114078" y="4897313"/>
            <a:ext cx="7119990" cy="391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599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Nadzór</a:t>
            </a:r>
            <a:r>
              <a:rPr lang="en-US" sz="14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i</a:t>
            </a:r>
            <a:r>
              <a:rPr lang="en-US" sz="14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leczenie</a:t>
            </a:r>
            <a:r>
              <a:rPr lang="en-US" sz="14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00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skojarzone</a:t>
            </a:r>
            <a:r>
              <a:rPr lang="en-US" sz="1400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27" name="Google Shape;124;p15" descr="image.png">
            <a:extLst>
              <a:ext uri="{FF2B5EF4-FFF2-40B4-BE49-F238E27FC236}">
                <a16:creationId xmlns:a16="http://schemas.microsoft.com/office/drawing/2014/main" id="{7EF6C206-2847-5207-948C-1AD879EECAA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04071" y="4532163"/>
            <a:ext cx="200025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124;p15" descr="image.png">
            <a:extLst>
              <a:ext uri="{FF2B5EF4-FFF2-40B4-BE49-F238E27FC236}">
                <a16:creationId xmlns:a16="http://schemas.microsoft.com/office/drawing/2014/main" id="{0E935536-0AD5-D5FF-B46C-CEE293D9CD0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10305" y="4532163"/>
            <a:ext cx="200025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124;p15" descr="image.png">
            <a:extLst>
              <a:ext uri="{FF2B5EF4-FFF2-40B4-BE49-F238E27FC236}">
                <a16:creationId xmlns:a16="http://schemas.microsoft.com/office/drawing/2014/main" id="{4431D091-0A9B-CC5E-01C6-71F12F42B18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16653" y="4536129"/>
            <a:ext cx="200025" cy="22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16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4951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16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34125" y="2942332"/>
            <a:ext cx="5095875" cy="2167532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6"/>
          <p:cNvSpPr txBox="1"/>
          <p:nvPr/>
        </p:nvSpPr>
        <p:spPr>
          <a:xfrm>
            <a:off x="709612" y="1603511"/>
            <a:ext cx="11001375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DIAGNOSTYKA: SZYBKOŚĆ I PRECYZJA</a:t>
            </a:r>
            <a:endParaRPr dirty="0">
              <a:latin typeface="+mj-lt"/>
            </a:endParaRPr>
          </a:p>
        </p:txBody>
      </p:sp>
      <p:sp>
        <p:nvSpPr>
          <p:cNvPr id="146" name="Google Shape;146;p16"/>
          <p:cNvSpPr txBox="1"/>
          <p:nvPr/>
        </p:nvSpPr>
        <p:spPr>
          <a:xfrm>
            <a:off x="762000" y="2167383"/>
            <a:ext cx="5095875" cy="1052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Dobrze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wyposażony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AOS to "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sito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",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które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precyzyjnie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kieruje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pacjenta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odpowiednią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ścieżkę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Sprzęt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KPO,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który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to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umożliwia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:</a:t>
            </a:r>
            <a:endParaRPr dirty="0">
              <a:latin typeface="+mj-lt"/>
            </a:endParaRPr>
          </a:p>
        </p:txBody>
      </p:sp>
      <p:sp>
        <p:nvSpPr>
          <p:cNvPr id="147" name="Google Shape;147;p16"/>
          <p:cNvSpPr txBox="1"/>
          <p:nvPr/>
        </p:nvSpPr>
        <p:spPr>
          <a:xfrm>
            <a:off x="6619875" y="3266182"/>
            <a:ext cx="4750593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Efekt</a:t>
            </a:r>
            <a:r>
              <a:rPr lang="en-US" sz="16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dla</a:t>
            </a:r>
            <a:r>
              <a:rPr lang="en-US" sz="16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Współpracy</a:t>
            </a:r>
            <a:r>
              <a:rPr lang="en-US" sz="16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:</a:t>
            </a:r>
            <a:endParaRPr dirty="0">
              <a:latin typeface="+mj-lt"/>
            </a:endParaRPr>
          </a:p>
        </p:txBody>
      </p:sp>
      <p:sp>
        <p:nvSpPr>
          <p:cNvPr id="148" name="Google Shape;148;p16"/>
          <p:cNvSpPr txBox="1"/>
          <p:nvPr/>
        </p:nvSpPr>
        <p:spPr>
          <a:xfrm>
            <a:off x="6619874" y="3660502"/>
            <a:ext cx="4524375" cy="1403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Chirurg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otrzymuje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konsylium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perfekcyjnie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przygotowaną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dokumentację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obrazową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, co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skraca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czas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planowania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operacji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minimalizuje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ryzyko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"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niespodzianek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"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bloku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sp>
        <p:nvSpPr>
          <p:cNvPr id="149" name="Google Shape;149;p16"/>
          <p:cNvSpPr txBox="1"/>
          <p:nvPr/>
        </p:nvSpPr>
        <p:spPr>
          <a:xfrm>
            <a:off x="657225" y="3228201"/>
            <a:ext cx="104775" cy="28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>
                <a:solidFill>
                  <a:srgbClr val="334155"/>
                </a:solidFill>
                <a:latin typeface="Inter"/>
                <a:ea typeface="Inter"/>
                <a:cs typeface="Inter"/>
                <a:sym typeface="Inter"/>
              </a:rPr>
              <a:t>•</a:t>
            </a:r>
            <a:endParaRPr/>
          </a:p>
        </p:txBody>
      </p:sp>
      <p:sp>
        <p:nvSpPr>
          <p:cNvPr id="150" name="Google Shape;150;p16"/>
          <p:cNvSpPr txBox="1"/>
          <p:nvPr/>
        </p:nvSpPr>
        <p:spPr>
          <a:xfrm>
            <a:off x="762000" y="3226296"/>
            <a:ext cx="5095875" cy="1052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Mindray </a:t>
            </a:r>
            <a:r>
              <a:rPr lang="en-US" sz="1425" b="0" i="0" u="none" strike="noStrike" cap="none" dirty="0" err="1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Resona</a:t>
            </a: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 i9 (10 </a:t>
            </a:r>
            <a:r>
              <a:rPr lang="en-US" sz="1425" b="0" i="0" u="none" strike="noStrike" cap="none" dirty="0" err="1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szt</a:t>
            </a: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.):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Ultra-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precyzyjne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USG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skracające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czas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do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postawienia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diagnozy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Obrazy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natychmiast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dostępne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dla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całego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zespołu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sp>
        <p:nvSpPr>
          <p:cNvPr id="151" name="Google Shape;151;p16"/>
          <p:cNvSpPr txBox="1"/>
          <p:nvPr/>
        </p:nvSpPr>
        <p:spPr>
          <a:xfrm>
            <a:off x="657225" y="4210913"/>
            <a:ext cx="104775" cy="28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>
                <a:solidFill>
                  <a:srgbClr val="334155"/>
                </a:solidFill>
                <a:latin typeface="Inter"/>
                <a:ea typeface="Inter"/>
                <a:cs typeface="Inter"/>
                <a:sym typeface="Inter"/>
              </a:rPr>
              <a:t>•</a:t>
            </a:r>
            <a:endParaRPr/>
          </a:p>
        </p:txBody>
      </p:sp>
      <p:sp>
        <p:nvSpPr>
          <p:cNvPr id="152" name="Google Shape;152;p16"/>
          <p:cNvSpPr txBox="1"/>
          <p:nvPr/>
        </p:nvSpPr>
        <p:spPr>
          <a:xfrm>
            <a:off x="762000" y="4209008"/>
            <a:ext cx="5095875" cy="1052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Storz Image1 S Connect II: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Giętka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wideocystoskopia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Złoty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standard,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który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pozwala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bezbolesną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diagnostykę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pęcherza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w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warunkach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ambulatoryjnych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sp>
        <p:nvSpPr>
          <p:cNvPr id="153" name="Google Shape;153;p16"/>
          <p:cNvSpPr txBox="1"/>
          <p:nvPr/>
        </p:nvSpPr>
        <p:spPr>
          <a:xfrm>
            <a:off x="657225" y="5193625"/>
            <a:ext cx="104775" cy="28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>
                <a:solidFill>
                  <a:srgbClr val="334155"/>
                </a:solidFill>
                <a:latin typeface="Inter"/>
                <a:ea typeface="Inter"/>
                <a:cs typeface="Inter"/>
                <a:sym typeface="Inter"/>
              </a:rPr>
              <a:t>•</a:t>
            </a:r>
            <a:endParaRPr/>
          </a:p>
        </p:txBody>
      </p:sp>
      <p:sp>
        <p:nvSpPr>
          <p:cNvPr id="154" name="Google Shape;154;p16"/>
          <p:cNvSpPr txBox="1"/>
          <p:nvPr/>
        </p:nvSpPr>
        <p:spPr>
          <a:xfrm>
            <a:off x="762000" y="5191720"/>
            <a:ext cx="5095875" cy="70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Maquet Meera CL (</a:t>
            </a:r>
            <a:r>
              <a:rPr lang="pl-PL" sz="1425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3</a:t>
            </a: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 </a:t>
            </a:r>
            <a:r>
              <a:rPr lang="en-US" sz="1425" b="0" i="0" u="none" strike="noStrike" cap="none" dirty="0" err="1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szt</a:t>
            </a: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.):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Profesjonalne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stoły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zabiegowe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w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poradniach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pic>
        <p:nvPicPr>
          <p:cNvPr id="3" name="Google Shape;20;p3" descr="preencoded.png">
            <a:extLst>
              <a:ext uri="{FF2B5EF4-FFF2-40B4-BE49-F238E27FC236}">
                <a16:creationId xmlns:a16="http://schemas.microsoft.com/office/drawing/2014/main" id="{65F1D9DE-DD05-7812-85F6-FF7CDDEBAF99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-123590"/>
            <a:ext cx="1943411" cy="1774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9;p3" title="Rzecz_pospolita.png">
            <a:extLst>
              <a:ext uri="{FF2B5EF4-FFF2-40B4-BE49-F238E27FC236}">
                <a16:creationId xmlns:a16="http://schemas.microsoft.com/office/drawing/2014/main" id="{4AF0046C-374B-3877-BE3D-86C9F90FD275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638819" y="251375"/>
            <a:ext cx="7356352" cy="10245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17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17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2000" y="2716708"/>
            <a:ext cx="3365450" cy="3194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17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13200" y="2716708"/>
            <a:ext cx="3365450" cy="3194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7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064400" y="2716708"/>
            <a:ext cx="3365599" cy="3194149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17"/>
          <p:cNvSpPr txBox="1"/>
          <p:nvPr/>
        </p:nvSpPr>
        <p:spPr>
          <a:xfrm>
            <a:off x="762000" y="1599780"/>
            <a:ext cx="11001375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ZINTEGROWANY BLOK OPERACYJNY</a:t>
            </a:r>
            <a:endParaRPr dirty="0">
              <a:latin typeface="+mj-lt"/>
            </a:endParaRPr>
          </a:p>
        </p:txBody>
      </p:sp>
      <p:sp>
        <p:nvSpPr>
          <p:cNvPr id="166" name="Google Shape;166;p17"/>
          <p:cNvSpPr txBox="1"/>
          <p:nvPr/>
        </p:nvSpPr>
        <p:spPr>
          <a:xfrm>
            <a:off x="762000" y="2141487"/>
            <a:ext cx="10668000" cy="350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Zabieg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onkologiczny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to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praca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zespołowa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Inwestycje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KPO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otworzyły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blok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zewnątrz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:</a:t>
            </a:r>
            <a:endParaRPr dirty="0">
              <a:latin typeface="+mj-lt"/>
            </a:endParaRPr>
          </a:p>
        </p:txBody>
      </p:sp>
      <p:pic>
        <p:nvPicPr>
          <p:cNvPr id="167" name="Google Shape;167;p17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7750" y="3040558"/>
            <a:ext cx="3429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17"/>
          <p:cNvSpPr txBox="1"/>
          <p:nvPr/>
        </p:nvSpPr>
        <p:spPr>
          <a:xfrm>
            <a:off x="1047750" y="3488233"/>
            <a:ext cx="2933647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Storz </a:t>
            </a: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Collabor</a:t>
            </a:r>
            <a:r>
              <a:rPr lang="en-US" sz="16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&amp; OR1</a:t>
            </a:r>
            <a:endParaRPr dirty="0">
              <a:latin typeface="+mj-lt"/>
            </a:endParaRPr>
          </a:p>
        </p:txBody>
      </p:sp>
      <p:sp>
        <p:nvSpPr>
          <p:cNvPr id="169" name="Google Shape;169;p17"/>
          <p:cNvSpPr txBox="1"/>
          <p:nvPr/>
        </p:nvSpPr>
        <p:spPr>
          <a:xfrm>
            <a:off x="1047750" y="3888283"/>
            <a:ext cx="2793950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System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integracji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sal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z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podglądem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obrazu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w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czasie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rzeczywistym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Możliwość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zdalnych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konsultacji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z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innym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specjalistą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podczas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trwania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skomplikowanej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operacji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pic>
        <p:nvPicPr>
          <p:cNvPr id="170" name="Google Shape;170;p17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698950" y="3040558"/>
            <a:ext cx="3048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7"/>
          <p:cNvSpPr txBox="1"/>
          <p:nvPr/>
        </p:nvSpPr>
        <p:spPr>
          <a:xfrm>
            <a:off x="4698950" y="3488233"/>
            <a:ext cx="2933647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SamanTree</a:t>
            </a:r>
            <a:r>
              <a:rPr lang="en-US" sz="16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Histolog</a:t>
            </a:r>
            <a:endParaRPr dirty="0">
              <a:latin typeface="+mj-lt"/>
            </a:endParaRPr>
          </a:p>
        </p:txBody>
      </p:sp>
      <p:sp>
        <p:nvSpPr>
          <p:cNvPr id="172" name="Google Shape;172;p17"/>
          <p:cNvSpPr txBox="1"/>
          <p:nvPr/>
        </p:nvSpPr>
        <p:spPr>
          <a:xfrm>
            <a:off x="4698950" y="3888283"/>
            <a:ext cx="2793950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Największy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przełom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Skaner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tkankowy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tworzy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pomost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między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chirurgiem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a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patomorfologiem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Oceniamy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margines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nowotworowy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śródoperacyjnie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w &lt; 2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minuty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pic>
        <p:nvPicPr>
          <p:cNvPr id="173" name="Google Shape;173;p17" descr="image.p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350150" y="3040558"/>
            <a:ext cx="3429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7"/>
          <p:cNvSpPr txBox="1"/>
          <p:nvPr/>
        </p:nvSpPr>
        <p:spPr>
          <a:xfrm>
            <a:off x="8350150" y="3488233"/>
            <a:ext cx="2933804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Laparoskopia</a:t>
            </a:r>
            <a:r>
              <a:rPr lang="en-US" sz="16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4K Rubina</a:t>
            </a:r>
            <a:endParaRPr dirty="0">
              <a:latin typeface="+mj-lt"/>
            </a:endParaRPr>
          </a:p>
        </p:txBody>
      </p:sp>
      <p:sp>
        <p:nvSpPr>
          <p:cNvPr id="175" name="Google Shape;175;p17"/>
          <p:cNvSpPr txBox="1"/>
          <p:nvPr/>
        </p:nvSpPr>
        <p:spPr>
          <a:xfrm>
            <a:off x="8350150" y="3888283"/>
            <a:ext cx="2794099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Precyzyjne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wyznaczanie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węzłów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chłonnych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dzięki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fluorescencji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(ICG).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Kolumny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Maquet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gwarantują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ergonomię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współpracy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z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anestezjologami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pic>
        <p:nvPicPr>
          <p:cNvPr id="3" name="Google Shape;20;p3" descr="preencoded.png">
            <a:extLst>
              <a:ext uri="{FF2B5EF4-FFF2-40B4-BE49-F238E27FC236}">
                <a16:creationId xmlns:a16="http://schemas.microsoft.com/office/drawing/2014/main" id="{CDCEA87E-4642-82AE-B7C6-1B975C04404B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0" y="-123590"/>
            <a:ext cx="1943411" cy="1774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9;p3" title="Rzecz_pospolita.png">
            <a:extLst>
              <a:ext uri="{FF2B5EF4-FFF2-40B4-BE49-F238E27FC236}">
                <a16:creationId xmlns:a16="http://schemas.microsoft.com/office/drawing/2014/main" id="{8AE40114-3612-50CC-888F-0284C9E2F675}"/>
              </a:ext>
            </a:extLst>
          </p:cNvPr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638819" y="251375"/>
            <a:ext cx="7356352" cy="10245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18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8"/>
          <p:cNvSpPr txBox="1"/>
          <p:nvPr/>
        </p:nvSpPr>
        <p:spPr>
          <a:xfrm>
            <a:off x="709612" y="1614103"/>
            <a:ext cx="11001375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OD WYBUDZENIA PO LECZENIE SYSTEMOWE</a:t>
            </a:r>
            <a:endParaRPr dirty="0">
              <a:latin typeface="+mj-lt"/>
            </a:endParaRPr>
          </a:p>
        </p:txBody>
      </p:sp>
      <p:sp>
        <p:nvSpPr>
          <p:cNvPr id="185" name="Google Shape;185;p18"/>
          <p:cNvSpPr txBox="1"/>
          <p:nvPr/>
        </p:nvSpPr>
        <p:spPr>
          <a:xfrm>
            <a:off x="762000" y="2269182"/>
            <a:ext cx="5095875" cy="70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zakończeniu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zabiegu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pałeczkę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przejmują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zespoły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pielęgniarskie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anestezjolodzy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onkolodzy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kliniczni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:</a:t>
            </a:r>
            <a:endParaRPr dirty="0">
              <a:latin typeface="+mj-lt"/>
            </a:endParaRPr>
          </a:p>
        </p:txBody>
      </p:sp>
      <p:sp>
        <p:nvSpPr>
          <p:cNvPr id="189" name="Google Shape;189;p18"/>
          <p:cNvSpPr txBox="1"/>
          <p:nvPr/>
        </p:nvSpPr>
        <p:spPr>
          <a:xfrm>
            <a:off x="657225" y="3040528"/>
            <a:ext cx="104775" cy="28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>
                <a:solidFill>
                  <a:srgbClr val="334155"/>
                </a:solidFill>
                <a:latin typeface="Inter"/>
                <a:ea typeface="Inter"/>
                <a:cs typeface="Inter"/>
                <a:sym typeface="Inter"/>
              </a:rPr>
              <a:t>•</a:t>
            </a:r>
            <a:endParaRPr/>
          </a:p>
        </p:txBody>
      </p:sp>
      <p:sp>
        <p:nvSpPr>
          <p:cNvPr id="190" name="Google Shape;190;p18"/>
          <p:cNvSpPr txBox="1"/>
          <p:nvPr/>
        </p:nvSpPr>
        <p:spPr>
          <a:xfrm>
            <a:off x="762000" y="3038623"/>
            <a:ext cx="5095875" cy="1052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Ciągły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monitoring: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26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zaawansowanych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kardiomonitorów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Drager Vista 300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oddziale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salach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wybudzeń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 Dane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płyną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do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centrali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sp>
        <p:nvSpPr>
          <p:cNvPr id="191" name="Google Shape;191;p18"/>
          <p:cNvSpPr txBox="1"/>
          <p:nvPr/>
        </p:nvSpPr>
        <p:spPr>
          <a:xfrm>
            <a:off x="657225" y="4051815"/>
            <a:ext cx="104775" cy="28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>
                <a:solidFill>
                  <a:srgbClr val="334155"/>
                </a:solidFill>
                <a:latin typeface="Inter"/>
                <a:ea typeface="Inter"/>
                <a:cs typeface="Inter"/>
                <a:sym typeface="Inter"/>
              </a:rPr>
              <a:t>•</a:t>
            </a:r>
            <a:endParaRPr/>
          </a:p>
        </p:txBody>
      </p:sp>
      <p:sp>
        <p:nvSpPr>
          <p:cNvPr id="192" name="Google Shape;192;p18"/>
          <p:cNvSpPr txBox="1"/>
          <p:nvPr/>
        </p:nvSpPr>
        <p:spPr>
          <a:xfrm>
            <a:off x="762000" y="4049910"/>
            <a:ext cx="5095875" cy="70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Komfort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pacjenta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: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44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łóżka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Stryker </a:t>
            </a:r>
            <a:r>
              <a:rPr lang="en-US" sz="1425" b="0" i="0" u="none" strike="noStrike" cap="none" dirty="0" err="1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ProCeed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zapewniające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ergonomię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profilaktykę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odleżyn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sp>
        <p:nvSpPr>
          <p:cNvPr id="193" name="Google Shape;193;p18"/>
          <p:cNvSpPr txBox="1"/>
          <p:nvPr/>
        </p:nvSpPr>
        <p:spPr>
          <a:xfrm>
            <a:off x="657225" y="4773632"/>
            <a:ext cx="104775" cy="28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>
                <a:solidFill>
                  <a:srgbClr val="334155"/>
                </a:solidFill>
                <a:latin typeface="Inter"/>
                <a:ea typeface="Inter"/>
                <a:cs typeface="Inter"/>
                <a:sym typeface="Inter"/>
              </a:rPr>
              <a:t>•</a:t>
            </a:r>
            <a:endParaRPr/>
          </a:p>
        </p:txBody>
      </p:sp>
      <p:sp>
        <p:nvSpPr>
          <p:cNvPr id="194" name="Google Shape;194;p18"/>
          <p:cNvSpPr txBox="1"/>
          <p:nvPr/>
        </p:nvSpPr>
        <p:spPr>
          <a:xfrm>
            <a:off x="762000" y="4771727"/>
            <a:ext cx="5095875" cy="70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4775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Leczenie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1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skojarzone</a:t>
            </a:r>
            <a:r>
              <a:rPr lang="en-US" sz="1425" b="1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: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Fotele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do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chemioterapii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Arsimed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stanowiące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punkt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wyjścia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dla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opieki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onkologicznej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po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zabiegu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pic>
        <p:nvPicPr>
          <p:cNvPr id="3" name="Google Shape;20;p3" descr="preencoded.png">
            <a:extLst>
              <a:ext uri="{FF2B5EF4-FFF2-40B4-BE49-F238E27FC236}">
                <a16:creationId xmlns:a16="http://schemas.microsoft.com/office/drawing/2014/main" id="{077B20CD-9DEF-6298-22DF-5B55AF94441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123590"/>
            <a:ext cx="1943411" cy="1774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9;p3" title="Rzecz_pospolita.png">
            <a:extLst>
              <a:ext uri="{FF2B5EF4-FFF2-40B4-BE49-F238E27FC236}">
                <a16:creationId xmlns:a16="http://schemas.microsoft.com/office/drawing/2014/main" id="{12A12D41-BDE6-90EE-5371-412BD8C8C635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38819" y="251375"/>
            <a:ext cx="7356352" cy="102455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39;p8">
            <a:extLst>
              <a:ext uri="{FF2B5EF4-FFF2-40B4-BE49-F238E27FC236}">
                <a16:creationId xmlns:a16="http://schemas.microsoft.com/office/drawing/2014/main" id="{7869B33A-F1E6-3524-56DA-F870A7780DFD}"/>
              </a:ext>
            </a:extLst>
          </p:cNvPr>
          <p:cNvSpPr/>
          <p:nvPr/>
        </p:nvSpPr>
        <p:spPr>
          <a:xfrm>
            <a:off x="6381161" y="2608238"/>
            <a:ext cx="5287552" cy="2865220"/>
          </a:xfrm>
          <a:prstGeom prst="roundRect">
            <a:avLst>
              <a:gd name="adj" fmla="val 5246"/>
            </a:avLst>
          </a:prstGeom>
          <a:solidFill>
            <a:srgbClr val="FFFFFF"/>
          </a:solidFill>
          <a:ln w="9525" cap="flat" cmpd="sng">
            <a:solidFill>
              <a:schemeClr val="bg2">
                <a:alpha val="18039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BEF81B8-F4F2-180F-3606-B7AC4DC7D773}"/>
              </a:ext>
            </a:extLst>
          </p:cNvPr>
          <p:cNvSpPr txBox="1"/>
          <p:nvPr/>
        </p:nvSpPr>
        <p:spPr>
          <a:xfrm>
            <a:off x="6619875" y="3031744"/>
            <a:ext cx="6097712" cy="346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System </a:t>
            </a:r>
            <a:r>
              <a:rPr lang="en-US" sz="1650" b="1" i="0" u="none" strike="noStrike" cap="none" dirty="0" err="1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wczesnego</a:t>
            </a:r>
            <a:r>
              <a:rPr lang="en-US" sz="1650" b="1" i="0" u="none" strike="noStrike" cap="none" dirty="0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1650" b="1" i="0" u="none" strike="noStrike" cap="none" dirty="0" err="1">
                <a:solidFill>
                  <a:schemeClr val="tx1"/>
                </a:solidFill>
                <a:latin typeface="+mj-lt"/>
                <a:ea typeface="Urbanist"/>
                <a:cs typeface="Urbanist"/>
                <a:sym typeface="Urbanist"/>
              </a:rPr>
              <a:t>reagowania</a:t>
            </a:r>
            <a:endParaRPr lang="en-US" sz="165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Google Shape;188;p18">
            <a:extLst>
              <a:ext uri="{FF2B5EF4-FFF2-40B4-BE49-F238E27FC236}">
                <a16:creationId xmlns:a16="http://schemas.microsoft.com/office/drawing/2014/main" id="{FAE84C79-4154-95AC-0BA9-A5F5EAB9C748}"/>
              </a:ext>
            </a:extLst>
          </p:cNvPr>
          <p:cNvSpPr txBox="1"/>
          <p:nvPr/>
        </p:nvSpPr>
        <p:spPr>
          <a:xfrm>
            <a:off x="6619875" y="3840436"/>
            <a:ext cx="4524375" cy="1403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Zintegrowane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systemy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monitorujące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pozwalają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dyżurującemu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personelowi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natychmiast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wychwycić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pogorszenie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stanu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pacjenta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i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wezwać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zespół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reanimacyjny</a:t>
            </a:r>
            <a:r>
              <a:rPr lang="en-US" sz="1425" b="0" i="0" u="none" strike="noStrike" cap="none" dirty="0">
                <a:solidFill>
                  <a:schemeClr val="tx1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p19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19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2000" y="2716708"/>
            <a:ext cx="3365450" cy="34836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19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13200" y="2716708"/>
            <a:ext cx="3365450" cy="34836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19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064400" y="2716708"/>
            <a:ext cx="3365599" cy="3483619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19"/>
          <p:cNvSpPr txBox="1"/>
          <p:nvPr/>
        </p:nvSpPr>
        <p:spPr>
          <a:xfrm>
            <a:off x="762000" y="1565171"/>
            <a:ext cx="11001375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OCHRONA PERSONELU I BEZPIECZEŃSTWO BHP</a:t>
            </a:r>
            <a:endParaRPr dirty="0">
              <a:latin typeface="+mj-lt"/>
            </a:endParaRPr>
          </a:p>
        </p:txBody>
      </p:sp>
      <p:sp>
        <p:nvSpPr>
          <p:cNvPr id="206" name="Google Shape;206;p19"/>
          <p:cNvSpPr txBox="1"/>
          <p:nvPr/>
        </p:nvSpPr>
        <p:spPr>
          <a:xfrm>
            <a:off x="762000" y="2009235"/>
            <a:ext cx="10668000" cy="350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Współpraca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dotyczy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również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obszarów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niewidocznych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dla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pacjenta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, a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kluczowych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dla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ciągłości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pracy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szpitala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w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ramach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KPO:</a:t>
            </a:r>
            <a:endParaRPr dirty="0">
              <a:latin typeface="+mj-lt"/>
            </a:endParaRPr>
          </a:p>
        </p:txBody>
      </p:sp>
      <p:pic>
        <p:nvPicPr>
          <p:cNvPr id="207" name="Google Shape;207;p19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7750" y="3040558"/>
            <a:ext cx="2667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19"/>
          <p:cNvSpPr txBox="1"/>
          <p:nvPr/>
        </p:nvSpPr>
        <p:spPr>
          <a:xfrm>
            <a:off x="1047750" y="3488233"/>
            <a:ext cx="2933647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Ochrona</a:t>
            </a:r>
            <a:r>
              <a:rPr lang="en-US" sz="16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przed</a:t>
            </a:r>
            <a:r>
              <a:rPr lang="en-US" sz="16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toksynami</a:t>
            </a:r>
            <a:endParaRPr dirty="0">
              <a:latin typeface="+mj-lt"/>
            </a:endParaRPr>
          </a:p>
        </p:txBody>
      </p:sp>
      <p:sp>
        <p:nvSpPr>
          <p:cNvPr id="209" name="Google Shape;209;p19"/>
          <p:cNvSpPr txBox="1"/>
          <p:nvPr/>
        </p:nvSpPr>
        <p:spPr>
          <a:xfrm>
            <a:off x="1047750" y="3888283"/>
            <a:ext cx="2793950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System </a:t>
            </a: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Milestone </a:t>
            </a:r>
            <a:r>
              <a:rPr lang="en-US" sz="1425" b="0" i="0" u="none" strike="noStrike" cap="none" dirty="0" err="1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UltraSAFE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automatyzuje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dozowanie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formaliny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bloku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operacyjnym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chroniąc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zespół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pielęgniarski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przed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szkodliwymi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oparami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pic>
        <p:nvPicPr>
          <p:cNvPr id="210" name="Google Shape;210;p19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698950" y="3040558"/>
            <a:ext cx="3810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19"/>
          <p:cNvSpPr txBox="1"/>
          <p:nvPr/>
        </p:nvSpPr>
        <p:spPr>
          <a:xfrm>
            <a:off x="4698950" y="3488233"/>
            <a:ext cx="2933647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Sterylizacja</a:t>
            </a:r>
            <a:r>
              <a:rPr lang="en-US" sz="16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360°</a:t>
            </a:r>
            <a:endParaRPr dirty="0">
              <a:latin typeface="+mj-lt"/>
            </a:endParaRPr>
          </a:p>
        </p:txBody>
      </p:sp>
      <p:sp>
        <p:nvSpPr>
          <p:cNvPr id="212" name="Google Shape;212;p19"/>
          <p:cNvSpPr txBox="1"/>
          <p:nvPr/>
        </p:nvSpPr>
        <p:spPr>
          <a:xfrm>
            <a:off x="4698950" y="3888283"/>
            <a:ext cx="2793950" cy="210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Integracja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informatyczna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Dobromed</a:t>
            </a: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 </a:t>
            </a:r>
            <a:r>
              <a:rPr lang="en-US" sz="1425" b="0" i="0" u="none" strike="noStrike" cap="none" dirty="0" err="1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Proces</a:t>
            </a: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+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 Blok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operacyjny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z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wyprzedzeniem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statusie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narzędzi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w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Centralnej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Sterylizacji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(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systemy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3M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Matachana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).</a:t>
            </a:r>
            <a:endParaRPr dirty="0">
              <a:latin typeface="+mj-lt"/>
            </a:endParaRPr>
          </a:p>
        </p:txBody>
      </p:sp>
      <p:pic>
        <p:nvPicPr>
          <p:cNvPr id="213" name="Google Shape;213;p19" descr="image.p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350150" y="3040558"/>
            <a:ext cx="3810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19"/>
          <p:cNvSpPr txBox="1"/>
          <p:nvPr/>
        </p:nvSpPr>
        <p:spPr>
          <a:xfrm>
            <a:off x="8350150" y="3488233"/>
            <a:ext cx="2933804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Higiena</a:t>
            </a:r>
            <a:r>
              <a:rPr lang="en-US" sz="16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 </a:t>
            </a:r>
            <a:r>
              <a:rPr lang="en-US" sz="1650" b="1" i="0" u="none" strike="noStrike" cap="none" dirty="0" err="1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krzyżowa</a:t>
            </a:r>
            <a:endParaRPr dirty="0">
              <a:latin typeface="+mj-lt"/>
            </a:endParaRPr>
          </a:p>
        </p:txBody>
      </p:sp>
      <p:sp>
        <p:nvSpPr>
          <p:cNvPr id="215" name="Google Shape;215;p19"/>
          <p:cNvSpPr txBox="1"/>
          <p:nvPr/>
        </p:nvSpPr>
        <p:spPr>
          <a:xfrm>
            <a:off x="8350150" y="3888283"/>
            <a:ext cx="2794099" cy="210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Myjnie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do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obuwia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chirurgicznego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Matachana</a:t>
            </a:r>
            <a:r>
              <a:rPr lang="en-US" sz="1425" b="0" i="0" u="none" strike="noStrike" cap="none" dirty="0">
                <a:solidFill>
                  <a:srgbClr val="0D9488"/>
                </a:solidFill>
                <a:latin typeface="+mj-lt"/>
                <a:ea typeface="Inter SemiBold"/>
                <a:cs typeface="Inter SemiBold"/>
                <a:sym typeface="Inter SemiBold"/>
              </a:rPr>
              <a:t> LD60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minimalizują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ryzyko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zakażeń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na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linii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śluza-blok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chroniąc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pacjentów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onkologicznych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z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obniżoną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425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odpornością</a:t>
            </a:r>
            <a:r>
              <a:rPr lang="en-US" sz="1425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pic>
        <p:nvPicPr>
          <p:cNvPr id="3" name="Google Shape;20;p3" descr="preencoded.png">
            <a:extLst>
              <a:ext uri="{FF2B5EF4-FFF2-40B4-BE49-F238E27FC236}">
                <a16:creationId xmlns:a16="http://schemas.microsoft.com/office/drawing/2014/main" id="{783735F6-4641-54EE-E508-AB94BB4B9A2A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0" y="-123590"/>
            <a:ext cx="1943411" cy="1774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9;p3" title="Rzecz_pospolita.png">
            <a:extLst>
              <a:ext uri="{FF2B5EF4-FFF2-40B4-BE49-F238E27FC236}">
                <a16:creationId xmlns:a16="http://schemas.microsoft.com/office/drawing/2014/main" id="{C717FBF8-05B3-EEC8-9BAF-D33FDBFD041C}"/>
              </a:ext>
            </a:extLst>
          </p:cNvPr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638819" y="251375"/>
            <a:ext cx="7356352" cy="10245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Google Shape;220;p20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20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2000" y="4006155"/>
            <a:ext cx="10668000" cy="1466701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20"/>
          <p:cNvSpPr txBox="1"/>
          <p:nvPr/>
        </p:nvSpPr>
        <p:spPr>
          <a:xfrm>
            <a:off x="495300" y="1851868"/>
            <a:ext cx="112014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rgbClr val="0F172A"/>
                </a:solidFill>
                <a:latin typeface="+mj-lt"/>
                <a:ea typeface="Urbanist"/>
                <a:cs typeface="Urbanist"/>
                <a:sym typeface="Urbanist"/>
              </a:rPr>
              <a:t>PODSUMOWANIE</a:t>
            </a:r>
            <a:endParaRPr dirty="0">
              <a:latin typeface="+mj-lt"/>
            </a:endParaRPr>
          </a:p>
        </p:txBody>
      </p:sp>
      <p:sp>
        <p:nvSpPr>
          <p:cNvPr id="225" name="Google Shape;225;p20"/>
          <p:cNvSpPr txBox="1"/>
          <p:nvPr/>
        </p:nvSpPr>
        <p:spPr>
          <a:xfrm>
            <a:off x="1809750" y="2528143"/>
            <a:ext cx="8572500" cy="1329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Inwestycje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KPO w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Urovicie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udowadniają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że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najnowocześniejszy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sprzęt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– od USG,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przez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Skanery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Tkankowe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, po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systemy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monitoringu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–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osiąga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pełnię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możliwości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tylko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wtedy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,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gdy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wspiera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współpracę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800" b="0" i="0" u="none" strike="noStrike" cap="none" dirty="0" err="1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specjalistów</a:t>
            </a:r>
            <a:r>
              <a:rPr lang="en-US" sz="1800" b="0" i="0" u="none" strike="noStrike" cap="none" dirty="0">
                <a:solidFill>
                  <a:srgbClr val="64748B"/>
                </a:solidFill>
                <a:latin typeface="+mj-lt"/>
                <a:ea typeface="Inter"/>
                <a:cs typeface="Inter"/>
                <a:sym typeface="Inter"/>
              </a:rPr>
              <a:t>.</a:t>
            </a:r>
            <a:endParaRPr dirty="0">
              <a:latin typeface="+mj-lt"/>
            </a:endParaRPr>
          </a:p>
        </p:txBody>
      </p:sp>
      <p:sp>
        <p:nvSpPr>
          <p:cNvPr id="226" name="Google Shape;226;p20"/>
          <p:cNvSpPr txBox="1"/>
          <p:nvPr/>
        </p:nvSpPr>
        <p:spPr>
          <a:xfrm>
            <a:off x="1066800" y="4310955"/>
            <a:ext cx="10058400" cy="590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 err="1">
                <a:solidFill>
                  <a:srgbClr val="0F172A"/>
                </a:solidFill>
                <a:latin typeface="+mj-lt"/>
                <a:ea typeface="Inter"/>
                <a:cs typeface="Inter"/>
                <a:sym typeface="Inter"/>
              </a:rPr>
              <a:t>Dziękuję</a:t>
            </a:r>
            <a:r>
              <a:rPr lang="en-US" sz="2400" b="1" i="0" u="none" strike="noStrike" cap="none" dirty="0">
                <a:solidFill>
                  <a:srgbClr val="0F172A"/>
                </a:solidFill>
                <a:latin typeface="+mj-lt"/>
                <a:ea typeface="Inter"/>
                <a:cs typeface="Inter"/>
                <a:sym typeface="Inter"/>
              </a:rPr>
              <a:t> za </a:t>
            </a:r>
            <a:r>
              <a:rPr lang="en-US" sz="2400" b="1" i="0" u="none" strike="noStrike" cap="none" dirty="0" err="1">
                <a:solidFill>
                  <a:srgbClr val="0F172A"/>
                </a:solidFill>
                <a:latin typeface="+mj-lt"/>
                <a:ea typeface="Inter"/>
                <a:cs typeface="Inter"/>
                <a:sym typeface="Inter"/>
              </a:rPr>
              <a:t>uwagę</a:t>
            </a:r>
            <a:endParaRPr dirty="0">
              <a:latin typeface="+mj-lt"/>
            </a:endParaRPr>
          </a:p>
        </p:txBody>
      </p:sp>
      <p:sp>
        <p:nvSpPr>
          <p:cNvPr id="227" name="Google Shape;227;p20"/>
          <p:cNvSpPr txBox="1"/>
          <p:nvPr/>
        </p:nvSpPr>
        <p:spPr>
          <a:xfrm>
            <a:off x="1066800" y="4893766"/>
            <a:ext cx="10058400" cy="33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Ordynator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Oddziału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Urologii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|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Szpital</a:t>
            </a:r>
            <a:r>
              <a:rPr lang="en-US" sz="1350" b="0" i="0" u="none" strike="noStrike" cap="none" dirty="0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 </a:t>
            </a:r>
            <a:r>
              <a:rPr lang="en-US" sz="1350" b="0" i="0" u="none" strike="noStrike" cap="none" dirty="0" err="1">
                <a:solidFill>
                  <a:srgbClr val="334155"/>
                </a:solidFill>
                <a:latin typeface="+mj-lt"/>
                <a:ea typeface="Inter"/>
                <a:cs typeface="Inter"/>
                <a:sym typeface="Inter"/>
              </a:rPr>
              <a:t>Urovita</a:t>
            </a:r>
            <a:endParaRPr dirty="0">
              <a:latin typeface="+mj-lt"/>
            </a:endParaRPr>
          </a:p>
        </p:txBody>
      </p:sp>
      <p:pic>
        <p:nvPicPr>
          <p:cNvPr id="4" name="Google Shape;20;p3" descr="preencoded.png">
            <a:extLst>
              <a:ext uri="{FF2B5EF4-FFF2-40B4-BE49-F238E27FC236}">
                <a16:creationId xmlns:a16="http://schemas.microsoft.com/office/drawing/2014/main" id="{8C557314-CAFE-9855-2B34-DE4E37B3F101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-123590"/>
            <a:ext cx="1943411" cy="1774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9;p3" title="Rzecz_pospolita.png">
            <a:extLst>
              <a:ext uri="{FF2B5EF4-FFF2-40B4-BE49-F238E27FC236}">
                <a16:creationId xmlns:a16="http://schemas.microsoft.com/office/drawing/2014/main" id="{B838697B-5309-A7EA-5C69-3424514DF875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638819" y="251375"/>
            <a:ext cx="7356352" cy="10245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278EA49D317D40B1BEEAAA3CCFB381" ma:contentTypeVersion="11" ma:contentTypeDescription="Utwórz nowy dokument." ma:contentTypeScope="" ma:versionID="e9f8146d488d194e872013de0919cd39">
  <xsd:schema xmlns:xsd="http://www.w3.org/2001/XMLSchema" xmlns:xs="http://www.w3.org/2001/XMLSchema" xmlns:p="http://schemas.microsoft.com/office/2006/metadata/properties" xmlns:ns2="00a0b70c-f649-4cbf-a280-fffc96e4291c" xmlns:ns3="8224d856-492a-41df-b635-dd7706d7e043" targetNamespace="http://schemas.microsoft.com/office/2006/metadata/properties" ma:root="true" ma:fieldsID="45299b1e970c6bf6b943ecdc7a8ddca4" ns2:_="" ns3:_="">
    <xsd:import namespace="00a0b70c-f649-4cbf-a280-fffc96e4291c"/>
    <xsd:import namespace="8224d856-492a-41df-b635-dd7706d7e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a0b70c-f649-4cbf-a280-fffc96e429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c33bc02c-fb02-471c-b56c-d173561c21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24d856-492a-41df-b635-dd7706d7e04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de50450-8855-4bee-9973-a9ac56c6ce06}" ma:internalName="TaxCatchAll" ma:showField="CatchAllData" ma:web="8224d856-492a-41df-b635-dd7706d7e0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24d856-492a-41df-b635-dd7706d7e043" xsi:nil="true"/>
    <lcf76f155ced4ddcb4097134ff3c332f xmlns="00a0b70c-f649-4cbf-a280-fffc96e4291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C31DAF1-8002-47D7-BEFD-EF2758F4EF0C}"/>
</file>

<file path=customXml/itemProps2.xml><?xml version="1.0" encoding="utf-8"?>
<ds:datastoreItem xmlns:ds="http://schemas.openxmlformats.org/officeDocument/2006/customXml" ds:itemID="{C45E5F2C-5B4E-472E-B998-6C57E92D17F5}"/>
</file>

<file path=customXml/itemProps3.xml><?xml version="1.0" encoding="utf-8"?>
<ds:datastoreItem xmlns:ds="http://schemas.openxmlformats.org/officeDocument/2006/customXml" ds:itemID="{B05E0A5E-C078-41CA-8CCF-090E7700E5D3}"/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595</Words>
  <Application>Microsoft Office PowerPoint</Application>
  <PresentationFormat>Panoramiczny</PresentationFormat>
  <Paragraphs>61</Paragraphs>
  <Slides>8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Inter</vt:lpstr>
      <vt:lpstr>Calibri</vt:lpstr>
      <vt:lpstr>Arial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Paweł Paździor</dc:creator>
  <cp:lastModifiedBy>Paweł Paździor</cp:lastModifiedBy>
  <cp:revision>5</cp:revision>
  <dcterms:modified xsi:type="dcterms:W3CDTF">2026-05-13T13:48:53Z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0x0101000C278EA49D317D40B1BEEAAA3CCFB381</vt:lpwstr>
  </property>
</Properties>
</file>