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comments/comment6.xml" ContentType="application/vnd.openxmlformats-officedocument.presentationml.comments+xml"/>
  <Override PartName="/ppt/comments/comment5.xml" ContentType="application/vnd.openxmlformats-officedocument.presentationml.comments+xml"/>
  <Override PartName="/ppt/comments/comment4.xml" ContentType="application/vnd.openxmlformats-officedocument.presentationml.comments+xml"/>
  <Override PartName="/ppt/comments/comment3.xml" ContentType="application/vnd.openxmlformats-officedocument.presentationml.comments+xml"/>
  <Override PartName="/ppt/comments/comment2.xml" ContentType="application/vnd.openxmlformats-officedocument.presentationml.comment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</p:sldMasterIdLst>
  <p:notesMasterIdLst>
    <p:notesMasterId r:id="rId31"/>
  </p:notesMasterIdLst>
  <p:sldIdLst>
    <p:sldId id="256" r:id="rId3"/>
    <p:sldId id="343" r:id="rId4"/>
    <p:sldId id="258" r:id="rId5"/>
    <p:sldId id="261" r:id="rId6"/>
    <p:sldId id="277" r:id="rId7"/>
    <p:sldId id="314" r:id="rId8"/>
    <p:sldId id="278" r:id="rId9"/>
    <p:sldId id="326" r:id="rId10"/>
    <p:sldId id="338" r:id="rId11"/>
    <p:sldId id="318" r:id="rId12"/>
    <p:sldId id="340" r:id="rId13"/>
    <p:sldId id="319" r:id="rId14"/>
    <p:sldId id="328" r:id="rId15"/>
    <p:sldId id="320" r:id="rId16"/>
    <p:sldId id="329" r:id="rId17"/>
    <p:sldId id="283" r:id="rId18"/>
    <p:sldId id="344" r:id="rId19"/>
    <p:sldId id="274" r:id="rId20"/>
    <p:sldId id="322" r:id="rId21"/>
    <p:sldId id="323" r:id="rId22"/>
    <p:sldId id="332" r:id="rId23"/>
    <p:sldId id="334" r:id="rId24"/>
    <p:sldId id="333" r:id="rId25"/>
    <p:sldId id="342" r:id="rId26"/>
    <p:sldId id="336" r:id="rId27"/>
    <p:sldId id="341" r:id="rId28"/>
    <p:sldId id="275" r:id="rId29"/>
    <p:sldId id="325" r:id="rId30"/>
  </p:sldIdLst>
  <p:sldSz cx="18288000" cy="10287000"/>
  <p:notesSz cx="10287000" cy="1828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zesiek" initials="G" lastIdx="12" clrIdx="0">
    <p:extLst>
      <p:ext uri="{19B8F6BF-5375-455C-9EA6-DF929625EA0E}">
        <p15:presenceInfo xmlns:p15="http://schemas.microsoft.com/office/powerpoint/2012/main" userId="Grzesi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CA6"/>
    <a:srgbClr val="1F7A82"/>
    <a:srgbClr val="0D5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/>
    <p:restoredTop sz="94662"/>
  </p:normalViewPr>
  <p:slideViewPr>
    <p:cSldViewPr snapToGrid="0">
      <p:cViewPr varScale="1">
        <p:scale>
          <a:sx n="69" d="100"/>
          <a:sy n="69" d="100"/>
        </p:scale>
        <p:origin x="6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3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11T21:58:25.951" idx="8">
    <p:pos x="234" y="5984"/>
    <p:text>Przebudowa 4 sal operacyjnych wraz z zainstalowaniem systemu inegracji. System umożliwia routing źródeł obrazu znajdujących się na salach na monitory zainstalowane na salach, archiwizacje zdjęć i wideo, streaming obrazu i dźwięku z Sali operacyjnej w obrębie sieci szpitalnej oraz poza szpital, wspomaganie optymalizowania czasu pracy bloku operacyjnego.</p:text>
    <p:extLst>
      <p:ext uri="{C676402C-5697-4E1C-873F-D02D1690AC5C}">
        <p15:threadingInfo xmlns:p15="http://schemas.microsoft.com/office/powerpoint/2012/main" timeZoneBias="-120"/>
      </p:ext>
    </p:extLst>
  </p:cm>
  <p:cm authorId="1" dt="2026-05-12T23:48:51.763" idx="1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5T10:18:19.647" idx="3">
    <p:pos x="10" y="10"/>
    <p:text>możliwość używania cyfrowych filtrów obrazu</p:text>
    <p:extLst>
      <p:ext uri="{C676402C-5697-4E1C-873F-D02D1690AC5C}">
        <p15:threadingInfo xmlns:p15="http://schemas.microsoft.com/office/powerpoint/2012/main" timeZoneBias="-120"/>
      </p:ext>
    </p:extLst>
  </p:cm>
  <p:cm authorId="1" dt="2026-05-05T10:19:31.019" idx="4">
    <p:pos x="10" y="146"/>
    <p:text>ICG obrazowanie przy pomocy zieleni indocyjaninowej celem uwidocznienia unaczynienia.. wchlonny</p:text>
    <p:extLst>
      <p:ext uri="{C676402C-5697-4E1C-873F-D02D1690AC5C}">
        <p15:threadingInfo xmlns:p15="http://schemas.microsoft.com/office/powerpoint/2012/main" timeZoneBias="-120">
          <p15:parentCm authorId="1" idx="3"/>
        </p15:threadingInfo>
      </p:ext>
    </p:extLst>
  </p:cm>
  <p:cm authorId="1" dt="2026-05-09T22:30:53.999" idx="6">
    <p:pos x="146" y="146"/>
    <p:text>BLI blue light imaging</p:text>
    <p:extLst>
      <p:ext uri="{C676402C-5697-4E1C-873F-D02D1690AC5C}">
        <p15:threadingInfo xmlns:p15="http://schemas.microsoft.com/office/powerpoint/2012/main" timeZoneBias="-120"/>
      </p:ext>
    </p:extLst>
  </p:cm>
  <p:cm authorId="1" dt="2026-05-09T22:34:04.389" idx="7">
    <p:pos x="146" y="282"/>
    <p:text>asada działania: Procedura wykorzystuje środek obrazujący (chlorowodorek heksaminolewulinianu – Cysview), który jest wprowadzany do pęcherza. Komórki nowotworowe wchłaniają ten czynnik, co powoduje, że w świetle niebieskim (UV) świecą one na jasnoróżowo, podczas gdy zdrowe tkanki pozostają niebieskie.Wykrywanie nowotworów: Technologia ta pozwala urologom lepiej dostrzec i usunąć guzy, zwłaszcza raka pęcherza moczowego o wysokim stopniu złośliwości (HR-NMIBC) oraz raka w miejscu (CIS), które mogą być niewidoczne w standardowym świetle białym.Zalety kliniczne: BLC poprawia dokładność diagnostyczną, co przekłada się na lepsze usuwanie nowotworów i może pomóc w opóźnieniu progresji choroby poprzez wcześniejsze wykrycie zmian.Procedura: Badanie przeprowadza się za pomocą specjalnego cystoskopu, który umożliwia przełączanie między światłem białym a niebieskim.</p:text>
    <p:extLst>
      <p:ext uri="{C676402C-5697-4E1C-873F-D02D1690AC5C}">
        <p15:threadingInfo xmlns:p15="http://schemas.microsoft.com/office/powerpoint/2012/main" timeZoneBias="-120">
          <p15:parentCm authorId="1" idx="6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9T22:17:26.280" idx="2">
    <p:pos x="10" y="10"/>
    <p:text>resektoskop w pełni bipolarny niewymagający zaangażowania płaszcza jako drogi powrotu prądu. Prąd przepływa jedynie przez elektrodę bipolarną ponieważ jej konstrukcja jest dwubiegunowa. Ochrania to cewkę przed ewentualnymi przeskokami łuku elektrycznego i poparzeniami oraz pozwala na uzyskanie identycznego efektu cięcia niezależnie od odległości wysunięcia elektrody poza płaszcz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29T22:17:26.280" idx="2">
    <p:pos x="10" y="10"/>
    <p:text>resektoskop w pełni bipolarny niewymagający zaangażowania płaszcza jako drogi powrotu prądu. Prąd przepływa jedynie przez elektrodę bipolarną ponieważ jej konstrukcja jest dwubiegunowa. Ochrania to cewkę przed ewentualnymi przeskokami łuku elektrycznego i poparzeniami oraz pozwala na uzyskanie identycznego efektu cięcia niezależnie od odległości wysunięcia elektrody poza płaszcz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13T00:10:29.429" idx="1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11T23:33:38.953" idx="9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6-05-11T23:35:13.808" idx="10">
    <p:pos x="10" y="146"/>
    <p:text>Krioablacja powoduje stymulację odpowiedzi immunologcznej, wzrost specyficznych limfocytów T</p:text>
    <p:extLst>
      <p:ext uri="{C676402C-5697-4E1C-873F-D02D1690AC5C}">
        <p15:threadingInfo xmlns:p15="http://schemas.microsoft.com/office/powerpoint/2012/main" timeZoneBias="-120">
          <p15:parentCm authorId="1" idx="9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5853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45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418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190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900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196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526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771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885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093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994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62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833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8896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924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013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269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9bb73f2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9bb73f2fe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d9bb73f2fe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781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713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813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005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8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12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360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969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87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70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5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4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67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04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0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02D783-8284-4C29-BA75-485C26E5B758}" type="datetimeFigureOut">
              <a:rPr lang="pl-PL" smtClean="0"/>
              <a:t>13.05.2026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1F09FC-8DAE-41AB-9F24-9AE997DC0C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168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8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7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6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9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7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3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D783-8284-4C29-BA75-485C26E5B75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13.05.2026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9FC-8DAE-41AB-9F24-9AE997DC0C7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2D783-8284-4C29-BA75-485C26E5B758}" type="datetimeFigureOut">
              <a:rPr lang="pl-PL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13.05.2026</a:t>
            </a:fld>
            <a:endParaRPr lang="pl-PL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pl-PL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81F09FC-8DAE-41AB-9F24-9AE997DC0C74}" type="slidenum">
              <a:rPr lang="pl-PL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pl-PL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97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comments" Target="../comments/comment2.xm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comments" Target="../comments/commen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 title="FalaPRZEZROCZYSTA.png"/>
          <p:cNvPicPr preferRelativeResize="0"/>
          <p:nvPr/>
        </p:nvPicPr>
        <p:blipFill rotWithShape="1">
          <a:blip r:embed="rId3">
            <a:alphaModFix/>
          </a:blip>
          <a:srcRect r="1029" b="38462"/>
          <a:stretch/>
        </p:blipFill>
        <p:spPr>
          <a:xfrm>
            <a:off x="1097175" y="4274650"/>
            <a:ext cx="17190825" cy="601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2173356" y="3869635"/>
            <a:ext cx="13727643" cy="209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b="1" dirty="0">
                <a:solidFill>
                  <a:srgbClr val="137B80"/>
                </a:solidFill>
              </a:rPr>
              <a:t>„</a:t>
            </a:r>
            <a:r>
              <a:rPr lang="en-US" sz="3400" b="1" dirty="0" err="1">
                <a:solidFill>
                  <a:srgbClr val="137B80"/>
                </a:solidFill>
              </a:rPr>
              <a:t>Interdyscyplinarna</a:t>
            </a:r>
            <a:r>
              <a:rPr lang="en-US" sz="3400" b="1" dirty="0">
                <a:solidFill>
                  <a:srgbClr val="137B80"/>
                </a:solidFill>
              </a:rPr>
              <a:t> </a:t>
            </a:r>
            <a:r>
              <a:rPr lang="en-US" sz="3400" b="1" dirty="0" err="1">
                <a:solidFill>
                  <a:srgbClr val="137B80"/>
                </a:solidFill>
              </a:rPr>
              <a:t>opieka</a:t>
            </a:r>
            <a:r>
              <a:rPr lang="en-US" sz="3400" b="1" dirty="0">
                <a:solidFill>
                  <a:srgbClr val="137B80"/>
                </a:solidFill>
              </a:rPr>
              <a:t> </a:t>
            </a:r>
            <a:r>
              <a:rPr lang="en-US" sz="3400" b="1" dirty="0" err="1">
                <a:solidFill>
                  <a:srgbClr val="137B80"/>
                </a:solidFill>
              </a:rPr>
              <a:t>onkologiczna</a:t>
            </a:r>
            <a:r>
              <a:rPr lang="en-US" sz="3400" b="1" dirty="0">
                <a:solidFill>
                  <a:srgbClr val="137B80"/>
                </a:solidFill>
              </a:rPr>
              <a:t> z </a:t>
            </a:r>
            <a:r>
              <a:rPr lang="en-US" sz="3400" b="1" dirty="0" err="1">
                <a:solidFill>
                  <a:srgbClr val="137B80"/>
                </a:solidFill>
              </a:rPr>
              <a:t>wykorzystaniem</a:t>
            </a:r>
            <a:endParaRPr sz="3400" b="1" dirty="0">
              <a:solidFill>
                <a:srgbClr val="137B8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b="1" dirty="0" err="1">
                <a:solidFill>
                  <a:srgbClr val="137B80"/>
                </a:solidFill>
              </a:rPr>
              <a:t>nowoczesnych</a:t>
            </a:r>
            <a:r>
              <a:rPr lang="en-US" sz="3400" b="1" dirty="0">
                <a:solidFill>
                  <a:srgbClr val="137B80"/>
                </a:solidFill>
              </a:rPr>
              <a:t> </a:t>
            </a:r>
            <a:r>
              <a:rPr lang="en-US" sz="3400" b="1" dirty="0" err="1">
                <a:solidFill>
                  <a:srgbClr val="137B80"/>
                </a:solidFill>
              </a:rPr>
              <a:t>technologii</a:t>
            </a:r>
            <a:r>
              <a:rPr lang="en-US" sz="3400" b="1" dirty="0">
                <a:solidFill>
                  <a:srgbClr val="137B80"/>
                </a:solidFill>
              </a:rPr>
              <a:t> </a:t>
            </a:r>
            <a:r>
              <a:rPr lang="en-US" sz="3400" b="1" dirty="0" err="1">
                <a:solidFill>
                  <a:srgbClr val="137B80"/>
                </a:solidFill>
              </a:rPr>
              <a:t>leczenia</a:t>
            </a:r>
            <a:r>
              <a:rPr lang="en-US" sz="3400" b="1" dirty="0">
                <a:solidFill>
                  <a:srgbClr val="137B80"/>
                </a:solidFill>
              </a:rPr>
              <a:t> </a:t>
            </a:r>
            <a:r>
              <a:rPr lang="en-US" sz="3400" b="1" dirty="0" err="1">
                <a:solidFill>
                  <a:srgbClr val="137B80"/>
                </a:solidFill>
              </a:rPr>
              <a:t>zabiegowego</a:t>
            </a:r>
            <a:endParaRPr sz="3400" b="1" dirty="0">
              <a:solidFill>
                <a:srgbClr val="137B8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b="1" dirty="0" err="1">
                <a:solidFill>
                  <a:srgbClr val="137B80"/>
                </a:solidFill>
              </a:rPr>
              <a:t>i</a:t>
            </a:r>
            <a:r>
              <a:rPr lang="en-US" sz="3400" b="1" dirty="0">
                <a:solidFill>
                  <a:srgbClr val="137B80"/>
                </a:solidFill>
              </a:rPr>
              <a:t> </a:t>
            </a:r>
            <a:r>
              <a:rPr lang="en-US" sz="3400" b="1" dirty="0" err="1">
                <a:solidFill>
                  <a:srgbClr val="137B80"/>
                </a:solidFill>
              </a:rPr>
              <a:t>systemowego</a:t>
            </a:r>
            <a:r>
              <a:rPr lang="en-US" sz="3400" b="1" dirty="0">
                <a:solidFill>
                  <a:srgbClr val="137B80"/>
                </a:solidFill>
              </a:rPr>
              <a:t> z </a:t>
            </a:r>
            <a:r>
              <a:rPr lang="en-US" sz="3400" b="1" dirty="0" err="1">
                <a:solidFill>
                  <a:srgbClr val="137B80"/>
                </a:solidFill>
              </a:rPr>
              <a:t>uwzględnieniem</a:t>
            </a:r>
            <a:r>
              <a:rPr lang="en-US" sz="3400" b="1" dirty="0">
                <a:solidFill>
                  <a:srgbClr val="137B80"/>
                </a:solidFill>
              </a:rPr>
              <a:t> </a:t>
            </a:r>
            <a:r>
              <a:rPr lang="en-US" sz="3400" b="1" dirty="0" err="1">
                <a:solidFill>
                  <a:srgbClr val="137B80"/>
                </a:solidFill>
              </a:rPr>
              <a:t>środków</a:t>
            </a:r>
            <a:r>
              <a:rPr lang="en-US" sz="3400" b="1" dirty="0">
                <a:solidFill>
                  <a:srgbClr val="137B80"/>
                </a:solidFill>
              </a:rPr>
              <a:t> KPO”.</a:t>
            </a:r>
            <a:endParaRPr sz="3400" b="1" dirty="0">
              <a:solidFill>
                <a:srgbClr val="137B80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2550"/>
              <a:buFont typeface="Arial"/>
              <a:buNone/>
            </a:pPr>
            <a:endParaRPr sz="2550" dirty="0">
              <a:solidFill>
                <a:srgbClr val="1F7A82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4599875" y="6233950"/>
            <a:ext cx="8549400" cy="102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 title="Rzecz_pospolit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362" y="6158200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1400" y="1180624"/>
            <a:ext cx="3485175" cy="296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3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14829181" y="303169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b="1" dirty="0">
              <a:solidFill>
                <a:srgbClr val="1F7A82"/>
              </a:solidFill>
              <a:ea typeface="Arial"/>
              <a:cs typeface="Arial"/>
            </a:endParaRPr>
          </a:p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b="1" dirty="0">
              <a:solidFill>
                <a:srgbClr val="1F7A82"/>
              </a:solidFill>
              <a:ea typeface="Arial"/>
              <a:cs typeface="Arial"/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771202" y="1655418"/>
            <a:ext cx="15773400" cy="65541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3400" b="1" dirty="0">
                <a:solidFill>
                  <a:srgbClr val="1F7A82"/>
                </a:solidFill>
              </a:rPr>
              <a:t>SKRÓCENIE HOSPITALIZACJI I REKONWALESCENCJI</a:t>
            </a:r>
          </a:p>
        </p:txBody>
      </p:sp>
      <p:pic>
        <p:nvPicPr>
          <p:cNvPr id="15" name="Symbol zastępczy zawartości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033" y="2345635"/>
            <a:ext cx="9049028" cy="7116417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8086033" y="9639723"/>
            <a:ext cx="9393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Long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G,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Zhang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Y, Sun G,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Ouyang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W,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Liu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Z, Li H.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Safety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efficacy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thulium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laser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resection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bladder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tumors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versus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transurethral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resection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bladder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tumors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: a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systematic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review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and meta-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Lasers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Med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Sci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. 2021 Dec;36(9):1807-1816. doi: 10.1007/s10103-021-03272-7.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Epub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2021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</a:rPr>
              <a:t>Feb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18. PMID: 33604772</a:t>
            </a:r>
            <a:r>
              <a:rPr lang="pl-PL" sz="1200" dirty="0"/>
              <a:t>.</a:t>
            </a:r>
          </a:p>
        </p:txBody>
      </p:sp>
      <p:sp>
        <p:nvSpPr>
          <p:cNvPr id="2" name="Prostokąt 1"/>
          <p:cNvSpPr/>
          <p:nvPr/>
        </p:nvSpPr>
        <p:spPr>
          <a:xfrm>
            <a:off x="771202" y="5374736"/>
            <a:ext cx="73148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F7A82"/>
                </a:solidFill>
              </a:rPr>
              <a:t>Safety and efficacy of thulium laser resection of bladder tumors versus transurethral resection of bladder tumors: a systematic review and </a:t>
            </a:r>
            <a:br>
              <a:rPr lang="en-US" sz="2400" dirty="0">
                <a:solidFill>
                  <a:srgbClr val="1F7A82"/>
                </a:solidFill>
              </a:rPr>
            </a:br>
            <a:r>
              <a:rPr lang="en-US" sz="2400" dirty="0">
                <a:solidFill>
                  <a:srgbClr val="1F7A82"/>
                </a:solidFill>
              </a:rPr>
              <a:t>meta-analysis</a:t>
            </a:r>
            <a:r>
              <a:rPr lang="pl-PL" sz="2400" dirty="0">
                <a:solidFill>
                  <a:srgbClr val="1F7A82"/>
                </a:solidFill>
              </a:rPr>
              <a:t>.</a:t>
            </a:r>
            <a:endParaRPr lang="en-US" sz="2400" dirty="0">
              <a:solidFill>
                <a:srgbClr val="1F7A82"/>
              </a:solidFill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14981581" y="4031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71202" y="2873288"/>
            <a:ext cx="7314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1F7A82"/>
                </a:solidFill>
              </a:rPr>
              <a:t>Bezpieczeństwo i skuteczność laserowej resekcji guzów pęcherza moczowego w porównaniu z przez cewkową resekcją guzów pęcherza moczowego: przegląd systematyczny i metaanaliza</a:t>
            </a:r>
            <a:r>
              <a:rPr lang="pl-PL" dirty="0"/>
              <a:t>.</a:t>
            </a:r>
          </a:p>
        </p:txBody>
      </p:sp>
      <p:pic>
        <p:nvPicPr>
          <p:cNvPr id="3" name="Google Shape;19;p3" title="Rzecz_pospolita.png">
            <a:extLst>
              <a:ext uri="{FF2B5EF4-FFF2-40B4-BE49-F238E27FC236}">
                <a16:creationId xmlns:a16="http://schemas.microsoft.com/office/drawing/2014/main" id="{BC0D68FF-518E-24FC-233D-706210C6C5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;p3" descr="preencoded.png">
            <a:extLst>
              <a:ext uri="{FF2B5EF4-FFF2-40B4-BE49-F238E27FC236}">
                <a16:creationId xmlns:a16="http://schemas.microsoft.com/office/drawing/2014/main" id="{DD6E35C9-F04D-54ED-28ED-D783FF6E3A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7138BA1E-B866-41A7-9C26-F9C3CC3328EF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DA8FD0C5-E53B-FB4D-6B31-6C13CDB97821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536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4829181" y="315103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r>
              <a:rPr lang="pl-PL" sz="1200" b="1" dirty="0">
                <a:solidFill>
                  <a:srgbClr val="1F7A82"/>
                </a:solidFill>
              </a:rPr>
              <a:t> </a:t>
            </a: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2390712" y="1558255"/>
            <a:ext cx="12667957" cy="1045910"/>
          </a:xfrm>
        </p:spPr>
        <p:txBody>
          <a:bodyPr/>
          <a:lstStyle/>
          <a:p>
            <a:r>
              <a:rPr lang="pl-PL" sz="3200" b="1" dirty="0">
                <a:solidFill>
                  <a:srgbClr val="1F7A82"/>
                </a:solidFill>
              </a:rPr>
              <a:t>Laserowa resekcja guzów pęcherza moczowego wykonywana z użyciem lasera </a:t>
            </a:r>
            <a:r>
              <a:rPr lang="pl-PL" sz="3200" b="1" dirty="0" err="1">
                <a:solidFill>
                  <a:srgbClr val="1F7A82"/>
                </a:solidFill>
              </a:rPr>
              <a:t>tulowego</a:t>
            </a:r>
            <a:r>
              <a:rPr lang="pl-PL" sz="3200" b="1" dirty="0">
                <a:solidFill>
                  <a:srgbClr val="1F7A82"/>
                </a:solidFill>
              </a:rPr>
              <a:t> (TULA)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576" y="3107285"/>
            <a:ext cx="6515731" cy="579776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349" y="7485238"/>
            <a:ext cx="2933305" cy="2750788"/>
          </a:xfrm>
          <a:prstGeom prst="rect">
            <a:avLst/>
          </a:prstGeom>
        </p:spPr>
      </p:pic>
      <p:pic>
        <p:nvPicPr>
          <p:cNvPr id="1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02621" y="3484959"/>
            <a:ext cx="9394296" cy="3902915"/>
          </a:xfrm>
          <a:prstGeom prst="rect">
            <a:avLst/>
          </a:prstGeom>
        </p:spPr>
      </p:pic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99BFE5C7-5D91-0A1F-7184-3CA6BEDF146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;p3" descr="preencoded.png">
            <a:extLst>
              <a:ext uri="{FF2B5EF4-FFF2-40B4-BE49-F238E27FC236}">
                <a16:creationId xmlns:a16="http://schemas.microsoft.com/office/drawing/2014/main" id="{894AE3F8-B94F-75AA-B88C-FFD2BA20F2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23A7A94E-EA0D-E89B-70F1-440D2545BCE4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EA99A20D-4824-7AF0-F1A1-D7A3945034B5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83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3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2"/>
          <p:cNvSpPr/>
          <p:nvPr/>
        </p:nvSpPr>
        <p:spPr>
          <a:xfrm>
            <a:off x="487782" y="5921924"/>
            <a:ext cx="9384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400" dirty="0">
                <a:solidFill>
                  <a:srgbClr val="1F7A82"/>
                </a:solidFill>
              </a:rPr>
              <a:t>Systematic review and economic modelling of the relative clinical benefit and cost-effectiveness of laparoscopic surgery and robotic surgery for removal of the prostate in men with </a:t>
            </a:r>
            <a:r>
              <a:rPr lang="en-US" sz="2400" dirty="0" err="1">
                <a:solidFill>
                  <a:srgbClr val="1F7A82"/>
                </a:solidFill>
              </a:rPr>
              <a:t>localised</a:t>
            </a:r>
            <a:r>
              <a:rPr lang="en-US" sz="2400" dirty="0">
                <a:solidFill>
                  <a:srgbClr val="1F7A82"/>
                </a:solidFill>
              </a:rPr>
              <a:t> prostate cancer</a:t>
            </a:r>
            <a:endParaRPr lang="pl-PL" sz="2400" kern="1200" dirty="0">
              <a:solidFill>
                <a:srgbClr val="1F7A82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124" y="6147203"/>
            <a:ext cx="6289482" cy="36113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1124" y="2015541"/>
            <a:ext cx="6289482" cy="400670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87782" y="9030376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Ramsay C, </a:t>
            </a:r>
            <a:r>
              <a:rPr lang="pl-PL" dirty="0" err="1"/>
              <a:t>Pickard</a:t>
            </a:r>
            <a:r>
              <a:rPr lang="pl-PL" dirty="0"/>
              <a:t> R, Robertson C, Close A, </a:t>
            </a:r>
            <a:r>
              <a:rPr lang="pl-PL" dirty="0" err="1"/>
              <a:t>Vale</a:t>
            </a:r>
            <a:r>
              <a:rPr lang="pl-PL" dirty="0"/>
              <a:t> L, Armstrong N, </a:t>
            </a:r>
            <a:r>
              <a:rPr lang="pl-PL" dirty="0" err="1"/>
              <a:t>Barocas</a:t>
            </a:r>
            <a:r>
              <a:rPr lang="pl-PL" dirty="0"/>
              <a:t> DA, Eden CG, Fraser C, </a:t>
            </a:r>
            <a:r>
              <a:rPr lang="pl-PL" dirty="0" err="1"/>
              <a:t>Gurung</a:t>
            </a:r>
            <a:r>
              <a:rPr lang="pl-PL" dirty="0"/>
              <a:t> T, </a:t>
            </a:r>
            <a:r>
              <a:rPr lang="pl-PL" dirty="0" err="1"/>
              <a:t>Jenkinson</a:t>
            </a:r>
            <a:r>
              <a:rPr lang="pl-PL" dirty="0"/>
              <a:t> D, </a:t>
            </a:r>
            <a:r>
              <a:rPr lang="pl-PL" dirty="0" err="1"/>
              <a:t>Jia</a:t>
            </a:r>
            <a:r>
              <a:rPr lang="pl-PL" dirty="0"/>
              <a:t> X, Lam TB, </a:t>
            </a:r>
            <a:r>
              <a:rPr lang="pl-PL" dirty="0" err="1"/>
              <a:t>Mowatt</a:t>
            </a:r>
            <a:r>
              <a:rPr lang="pl-PL" dirty="0"/>
              <a:t> G, Neal DE, Robinson MC, </a:t>
            </a:r>
            <a:r>
              <a:rPr lang="en-US" dirty="0"/>
              <a:t>, </a:t>
            </a:r>
            <a:r>
              <a:rPr lang="en-US" dirty="0" err="1"/>
              <a:t>Royle</a:t>
            </a:r>
            <a:r>
              <a:rPr lang="en-US" dirty="0"/>
              <a:t> J, Rushton SP, Sharma P, Shirley MD, </a:t>
            </a:r>
            <a:r>
              <a:rPr lang="en-US" dirty="0" err="1"/>
              <a:t>Soomro</a:t>
            </a:r>
            <a:r>
              <a:rPr lang="en-US" dirty="0"/>
              <a:t> N.. Health </a:t>
            </a:r>
            <a:r>
              <a:rPr lang="en-US" dirty="0" err="1"/>
              <a:t>Technol</a:t>
            </a:r>
            <a:r>
              <a:rPr lang="en-US" dirty="0"/>
              <a:t> Assess. 2012;16(41):1-313. </a:t>
            </a:r>
            <a:r>
              <a:rPr lang="en-US" dirty="0" err="1"/>
              <a:t>doi</a:t>
            </a:r>
            <a:r>
              <a:rPr lang="en-US" dirty="0"/>
              <a:t>: 10.3310/hta16410. PMID: 23127367; PMCID: PMC4780976.</a:t>
            </a:r>
            <a:endParaRPr lang="pl-PL" dirty="0"/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323659" y="2140499"/>
            <a:ext cx="12290372" cy="1176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3400" b="1" dirty="0">
                <a:solidFill>
                  <a:srgbClr val="1F7A82"/>
                </a:solidFill>
              </a:rPr>
              <a:t>SKRÓCENIE HOSPITALIZACJI I REKONWALESCENCJI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87782" y="3757878"/>
            <a:ext cx="9643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1F7A82"/>
                </a:solidFill>
              </a:rPr>
              <a:t>Przegląd systematyczny i modelowanie ekonomiczne względnej korzyści klinicznej i opłacalności zabiegów laparoskopowych i zabiegów </a:t>
            </a:r>
            <a:r>
              <a:rPr lang="pl-PL" sz="2400" dirty="0" err="1">
                <a:solidFill>
                  <a:srgbClr val="1F7A82"/>
                </a:solidFill>
              </a:rPr>
              <a:t>robotycznych</a:t>
            </a:r>
            <a:r>
              <a:rPr lang="pl-PL" sz="2400" dirty="0">
                <a:solidFill>
                  <a:srgbClr val="1F7A82"/>
                </a:solidFill>
              </a:rPr>
              <a:t> w celu usunięcia prostaty u mężczyzn z miejscowym rakiem prostaty</a:t>
            </a:r>
          </a:p>
        </p:txBody>
      </p:sp>
      <p:pic>
        <p:nvPicPr>
          <p:cNvPr id="5" name="Google Shape;19;p3" title="Rzecz_pospolita.png">
            <a:extLst>
              <a:ext uri="{FF2B5EF4-FFF2-40B4-BE49-F238E27FC236}">
                <a16:creationId xmlns:a16="http://schemas.microsoft.com/office/drawing/2014/main" id="{42F88E42-64EA-688D-D169-1944EFCB6DA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;p3" descr="preencoded.png">
            <a:extLst>
              <a:ext uri="{FF2B5EF4-FFF2-40B4-BE49-F238E27FC236}">
                <a16:creationId xmlns:a16="http://schemas.microsoft.com/office/drawing/2014/main" id="{47B7B77A-7780-8B72-B77C-95444C660A1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;p4">
            <a:extLst>
              <a:ext uri="{FF2B5EF4-FFF2-40B4-BE49-F238E27FC236}">
                <a16:creationId xmlns:a16="http://schemas.microsoft.com/office/drawing/2014/main" id="{7C088270-B2ED-4A7F-D5D5-6CCDDFAFFC37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7;p4">
            <a:extLst>
              <a:ext uri="{FF2B5EF4-FFF2-40B4-BE49-F238E27FC236}">
                <a16:creationId xmlns:a16="http://schemas.microsoft.com/office/drawing/2014/main" id="{DC968B24-91BC-0828-7D64-65BDCC2A7884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41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ytuł 12"/>
          <p:cNvSpPr txBox="1">
            <a:spLocks noGrp="1"/>
          </p:cNvSpPr>
          <p:nvPr>
            <p:ph type="ctrTitle"/>
          </p:nvPr>
        </p:nvSpPr>
        <p:spPr>
          <a:xfrm>
            <a:off x="3210339" y="2278125"/>
            <a:ext cx="1186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DOKŁADNIEJSZA WIZUALIZACJA</a:t>
            </a:r>
          </a:p>
        </p:txBody>
      </p:sp>
      <p:sp>
        <p:nvSpPr>
          <p:cNvPr id="14" name="Podtytuł 13"/>
          <p:cNvSpPr>
            <a:spLocks noGrp="1"/>
          </p:cNvSpPr>
          <p:nvPr>
            <p:ph type="subTitle" idx="1"/>
          </p:nvPr>
        </p:nvSpPr>
        <p:spPr>
          <a:xfrm>
            <a:off x="1821081" y="3853133"/>
            <a:ext cx="1554811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lang="pl-PL" sz="3200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wykrywalności raka </a:t>
            </a:r>
            <a:r>
              <a:rPr lang="pl-PL" sz="3200" dirty="0" err="1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urotelialnego</a:t>
            </a:r>
            <a:r>
              <a:rPr lang="pl-PL" sz="3200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pęcherza moczowego przy pomocy wizualizacji z zastosowaniem obrazowania SPECTRA A, podczas gdy wykrywalność w świetle białym wynosi </a:t>
            </a:r>
            <a:r>
              <a:rPr lang="pl-PL" sz="32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r>
              <a:rPr lang="pl-PL" sz="3200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8319333" y="9190315"/>
            <a:ext cx="9606169" cy="97518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Xiong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Y, Li J, Ma S, Ge J,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Zhou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L, Li D et al (2017) A meta-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analysis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narrow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band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imaging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for the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diagnosis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therapeutic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outcome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non-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muscle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invasive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bladder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cancer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pl-PL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PLoS</a:t>
            </a: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ONE 12(2):e0170819. https://doi.org/10.1371/journal.pone.0170819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0" y="5538013"/>
            <a:ext cx="4743450" cy="4752975"/>
          </a:xfrm>
          <a:prstGeom prst="rect">
            <a:avLst/>
          </a:prstGeom>
        </p:spPr>
      </p:pic>
      <p:pic>
        <p:nvPicPr>
          <p:cNvPr id="3" name="Google Shape;19;p3" title="Rzecz_pospolita.png">
            <a:extLst>
              <a:ext uri="{FF2B5EF4-FFF2-40B4-BE49-F238E27FC236}">
                <a16:creationId xmlns:a16="http://schemas.microsoft.com/office/drawing/2014/main" id="{DEC7C7B1-71D6-7437-2101-DEFC43DDD68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;p3" descr="preencoded.png">
            <a:extLst>
              <a:ext uri="{FF2B5EF4-FFF2-40B4-BE49-F238E27FC236}">
                <a16:creationId xmlns:a16="http://schemas.microsoft.com/office/drawing/2014/main" id="{AF2E6F33-D045-CDA0-351E-A43CBF20BA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488F4AAA-41ED-1D2E-7060-3058E63E6AB5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E9B357BB-A15E-C9C5-5F89-7563794407C2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32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3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15" y="1397162"/>
            <a:ext cx="8576785" cy="7613028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9047194" y="9114095"/>
            <a:ext cx="8878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Gnyawali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, D.,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Sigdel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, P.R., Rai, B.D.K. et al.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Storz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professional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image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enhancement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system (SPECTRA A)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enhancing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detection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of carcinoma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urinary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bladder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white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light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cystoscopy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Afr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</a:rPr>
              <a:t>Urol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 30, 27 (2024). https://doi.org/10.1186/s12301-024-00429-y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102955" y="4249569"/>
            <a:ext cx="676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1F7A82"/>
                </a:solidFill>
              </a:rPr>
              <a:t>Większa czułość w wykrywaniu NMIBC przy użyciu obrazowania SPECTRA A</a:t>
            </a:r>
          </a:p>
        </p:txBody>
      </p:sp>
      <p:pic>
        <p:nvPicPr>
          <p:cNvPr id="3" name="Google Shape;19;p3" title="Rzecz_pospolita.png">
            <a:extLst>
              <a:ext uri="{FF2B5EF4-FFF2-40B4-BE49-F238E27FC236}">
                <a16:creationId xmlns:a16="http://schemas.microsoft.com/office/drawing/2014/main" id="{0387A34E-C603-A7F9-4660-3C9934209F8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;p3" descr="preencoded.png">
            <a:extLst>
              <a:ext uri="{FF2B5EF4-FFF2-40B4-BE49-F238E27FC236}">
                <a16:creationId xmlns:a16="http://schemas.microsoft.com/office/drawing/2014/main" id="{A6C0145C-992D-98B9-B8B7-ABAA1D0222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7B28AD04-BB8A-C59B-DDE6-9DB243FFDCF7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FB78A9FA-2107-8963-3680-E7A6E1E147C1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223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445771" y="1453399"/>
            <a:ext cx="11556445" cy="781359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LASEROWA ABLACJA GUZÓW GÓRNYCH DRÓG MOCZOWYCH</a:t>
            </a:r>
          </a:p>
        </p:txBody>
      </p:sp>
      <p:pic>
        <p:nvPicPr>
          <p:cNvPr id="13" name="Symbol zastępczy zawartości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882" y="2577911"/>
            <a:ext cx="4693750" cy="6834107"/>
          </a:xfrm>
          <a:prstGeom prst="rect">
            <a:avLst/>
          </a:prstGeom>
        </p:spPr>
      </p:pic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609895" y="3084987"/>
            <a:ext cx="7830451" cy="61478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2800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porównaniu z laserem </a:t>
            </a:r>
            <a:r>
              <a:rPr lang="pl-PL" sz="2800" dirty="0" err="1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Holm:YAG</a:t>
            </a:r>
            <a:r>
              <a:rPr lang="pl-PL" sz="2800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laser TL charakteryzuje się dłuższym impulsem i mniejszą mocą cięcia, co przekłada się na większą precyzję cięcia i hemostatyczność, a także zmienny efekt karbonizacji tkanek, w zależności od trybu emisji impulsu. </a:t>
            </a:r>
          </a:p>
          <a:p>
            <a:endParaRPr lang="pl-PL" sz="2800" dirty="0">
              <a:solidFill>
                <a:srgbClr val="1F7A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800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Jedną z istotnych zalet lasera TL w leczeniu UTUC jest niewielka głębokość penetracji tkanki (0,15–0,2 mm), umożliwiająca precyzyjne nacięcie z mniejszym ryzykiem bliznowacenia tkanek i tworzenia się zwężeń.</a:t>
            </a:r>
          </a:p>
        </p:txBody>
      </p:sp>
      <p:pic>
        <p:nvPicPr>
          <p:cNvPr id="16" name="Symbol zastępczy zawartości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414" y="2577910"/>
            <a:ext cx="4736400" cy="6834107"/>
          </a:xfrm>
          <a:prstGeom prst="rect">
            <a:avLst/>
          </a:prstGeom>
        </p:spPr>
      </p:pic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8BDE6BCD-EDE9-2DB7-44F1-C2C897C0B54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;p3" descr="preencoded.png">
            <a:extLst>
              <a:ext uri="{FF2B5EF4-FFF2-40B4-BE49-F238E27FC236}">
                <a16:creationId xmlns:a16="http://schemas.microsoft.com/office/drawing/2014/main" id="{BAA6DF0D-0A90-9837-AF1F-3D34BE2ADC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49FFDFD4-83DC-DDF9-FEE2-56F15F31A120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FFA1A5A8-2ACB-2A86-CC1C-F5376E600BDC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9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30728" y="4430548"/>
            <a:ext cx="14025398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pl-PL" sz="2800" dirty="0">
                <a:solidFill>
                  <a:srgbClr val="1F7A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System do </a:t>
            </a:r>
            <a:r>
              <a:rPr lang="pl-PL" sz="2800" dirty="0" err="1">
                <a:solidFill>
                  <a:srgbClr val="1F7A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krioablacji</a:t>
            </a:r>
            <a:r>
              <a:rPr lang="pl-PL" sz="2800" dirty="0">
                <a:solidFill>
                  <a:srgbClr val="1F7A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solidFill>
                  <a:srgbClr val="1F7A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ProSense</a:t>
            </a:r>
            <a:r>
              <a:rPr lang="pl-PL" sz="2800" dirty="0">
                <a:solidFill>
                  <a:srgbClr val="1F7A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™ na bazie ciekłego azotu wykorzystuje ekstremalnie niskie temperatury do bezpiecznego, szybkiego i bezbolesnego niszczenia guzów w trakcie minimalnie inwazyjnego zabiegu</a:t>
            </a:r>
            <a:r>
              <a:rPr lang="pl-PL" sz="2100" dirty="0">
                <a:solidFill>
                  <a:srgbClr val="1F7A8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Google Shape;50;p5" title="FalaPRZEZROCZYSTA.png"/>
          <p:cNvPicPr preferRelativeResize="0"/>
          <p:nvPr/>
        </p:nvPicPr>
        <p:blipFill rotWithShape="1">
          <a:blip r:embed="rId2">
            <a:alphaModFix amt="16000"/>
          </a:blip>
          <a:srcRect r="1029" b="38462"/>
          <a:stretch/>
        </p:blipFill>
        <p:spPr>
          <a:xfrm>
            <a:off x="4416811" y="5571170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4;p8"/>
          <p:cNvSpPr>
            <a:spLocks noGrp="1"/>
          </p:cNvSpPr>
          <p:nvPr>
            <p:ph type="title"/>
          </p:nvPr>
        </p:nvSpPr>
        <p:spPr>
          <a:xfrm>
            <a:off x="830728" y="3157676"/>
            <a:ext cx="7661617" cy="105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>
              <a:buClr>
                <a:srgbClr val="2D9CA6"/>
              </a:buClr>
              <a:buSzPts val="1650"/>
            </a:pPr>
            <a:r>
              <a:rPr lang="pl-PL" sz="3400" b="1" dirty="0">
                <a:solidFill>
                  <a:srgbClr val="2D9CA6"/>
                </a:solidFill>
                <a:ea typeface="Calibri"/>
              </a:rPr>
              <a:t>ZESTAWY DO KRIOABLACJI: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1650" b="1" i="0" u="none" strike="noStrike" cap="none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AEF1D7BA-73EA-6CB4-08ED-6851E98551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;p3" descr="preencoded.png">
            <a:extLst>
              <a:ext uri="{FF2B5EF4-FFF2-40B4-BE49-F238E27FC236}">
                <a16:creationId xmlns:a16="http://schemas.microsoft.com/office/drawing/2014/main" id="{447AB46B-A579-5F97-58E5-8705A97BCA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;p4">
            <a:extLst>
              <a:ext uri="{FF2B5EF4-FFF2-40B4-BE49-F238E27FC236}">
                <a16:creationId xmlns:a16="http://schemas.microsoft.com/office/drawing/2014/main" id="{41D621F9-7A43-1C7E-9980-DC8075CA9028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;p4">
            <a:extLst>
              <a:ext uri="{FF2B5EF4-FFF2-40B4-BE49-F238E27FC236}">
                <a16:creationId xmlns:a16="http://schemas.microsoft.com/office/drawing/2014/main" id="{E3A54190-31F9-9CFA-66CA-F6BE4B10362B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752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302" y="2339075"/>
            <a:ext cx="7258196" cy="7915389"/>
          </a:xfrm>
          <a:prstGeom prst="rect">
            <a:avLst/>
          </a:prstGeom>
        </p:spPr>
      </p:pic>
      <p:sp>
        <p:nvSpPr>
          <p:cNvPr id="8" name="Google Shape;144;p8"/>
          <p:cNvSpPr>
            <a:spLocks noGrp="1"/>
          </p:cNvSpPr>
          <p:nvPr>
            <p:ph type="title"/>
          </p:nvPr>
        </p:nvSpPr>
        <p:spPr>
          <a:xfrm>
            <a:off x="5831426" y="1430212"/>
            <a:ext cx="6625147" cy="58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>
              <a:buClr>
                <a:srgbClr val="2D9CA6"/>
              </a:buClr>
              <a:buSzPts val="1650"/>
            </a:pPr>
            <a:r>
              <a:rPr lang="pl-PL" sz="3400" b="1" dirty="0">
                <a:solidFill>
                  <a:srgbClr val="2D9CA6"/>
                </a:solidFill>
                <a:ea typeface="Calibri"/>
              </a:rPr>
              <a:t>ZESTAWY DO KRIOABLACJI: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1650" b="1" i="0" u="none" strike="noStrike" cap="none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138" y="2151137"/>
            <a:ext cx="7584254" cy="8120072"/>
          </a:xfrm>
          <a:prstGeom prst="rect">
            <a:avLst/>
          </a:prstGeom>
        </p:spPr>
      </p:pic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AEF1D7BA-73EA-6CB4-08ED-6851E985514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;p3" descr="preencoded.png">
            <a:extLst>
              <a:ext uri="{FF2B5EF4-FFF2-40B4-BE49-F238E27FC236}">
                <a16:creationId xmlns:a16="http://schemas.microsoft.com/office/drawing/2014/main" id="{447AB46B-A579-5F97-58E5-8705A97BCA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;p4">
            <a:extLst>
              <a:ext uri="{FF2B5EF4-FFF2-40B4-BE49-F238E27FC236}">
                <a16:creationId xmlns:a16="http://schemas.microsoft.com/office/drawing/2014/main" id="{41D621F9-7A43-1C7E-9980-DC8075CA9028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;p4">
            <a:extLst>
              <a:ext uri="{FF2B5EF4-FFF2-40B4-BE49-F238E27FC236}">
                <a16:creationId xmlns:a16="http://schemas.microsoft.com/office/drawing/2014/main" id="{E3A54190-31F9-9CFA-66CA-F6BE4B10362B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71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57400" y="1618466"/>
            <a:ext cx="14173200" cy="1510229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KRIOABLACJA </a:t>
            </a:r>
            <a:br>
              <a:rPr lang="pl-PL" sz="48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8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przykładzie leczenia guza nerki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887" y="3399290"/>
            <a:ext cx="6240125" cy="586193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318" y="3399290"/>
            <a:ext cx="8604879" cy="5861935"/>
          </a:xfrm>
          <a:prstGeom prst="rect">
            <a:avLst/>
          </a:prstGeom>
        </p:spPr>
      </p:pic>
      <p:pic>
        <p:nvPicPr>
          <p:cNvPr id="5" name="Google Shape;19;p3" title="Rzecz_pospolita.png">
            <a:extLst>
              <a:ext uri="{FF2B5EF4-FFF2-40B4-BE49-F238E27FC236}">
                <a16:creationId xmlns:a16="http://schemas.microsoft.com/office/drawing/2014/main" id="{3F0A31C1-1EAF-32FC-7FF2-4816C5578C1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;p3" descr="preencoded.png">
            <a:extLst>
              <a:ext uri="{FF2B5EF4-FFF2-40B4-BE49-F238E27FC236}">
                <a16:creationId xmlns:a16="http://schemas.microsoft.com/office/drawing/2014/main" id="{E73C574A-F2E8-F218-8FA6-AAF54BD671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2E17D421-4A81-5135-57A2-A4D51A8A16CD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7;p4">
            <a:extLst>
              <a:ext uri="{FF2B5EF4-FFF2-40B4-BE49-F238E27FC236}">
                <a16:creationId xmlns:a16="http://schemas.microsoft.com/office/drawing/2014/main" id="{1229BEC2-8CDD-8D27-93F9-D0DDBEE9E011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960166" y="2236426"/>
            <a:ext cx="5866133" cy="55751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KRIOSONDA</a:t>
            </a: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37" y="3397394"/>
            <a:ext cx="7667625" cy="4400550"/>
          </a:xfrm>
          <a:prstGeom prst="rect">
            <a:avLst/>
          </a:prstGeom>
        </p:spPr>
      </p:pic>
      <p:pic>
        <p:nvPicPr>
          <p:cNvPr id="12" name="Symbol zastępczy zawartości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233" y="3397394"/>
            <a:ext cx="8022686" cy="4400550"/>
          </a:xfrm>
          <a:prstGeom prst="rect">
            <a:avLst/>
          </a:prstGeom>
        </p:spPr>
      </p:pic>
      <p:sp>
        <p:nvSpPr>
          <p:cNvPr id="13" name="Tytuł 1"/>
          <p:cNvSpPr txBox="1">
            <a:spLocks/>
          </p:cNvSpPr>
          <p:nvPr/>
        </p:nvSpPr>
        <p:spPr>
          <a:xfrm>
            <a:off x="14829181" y="2507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b="1" dirty="0">
              <a:solidFill>
                <a:srgbClr val="1F7A82"/>
              </a:solidFill>
              <a:ea typeface="Arial"/>
              <a:cs typeface="Arial"/>
            </a:endParaRPr>
          </a:p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r>
              <a:rPr lang="pl-PL" sz="1200" b="1" dirty="0">
                <a:solidFill>
                  <a:srgbClr val="1F7A82"/>
                </a:solidFill>
                <a:ea typeface="Arial"/>
                <a:cs typeface="Arial"/>
              </a:rPr>
              <a:t>14 MAJA 2026 </a:t>
            </a:r>
            <a:r>
              <a:rPr lang="pl-PL" sz="1200" b="1" dirty="0">
                <a:solidFill>
                  <a:srgbClr val="1F7A82"/>
                </a:solidFill>
              </a:rPr>
              <a:t>   </a:t>
            </a:r>
            <a:r>
              <a:rPr lang="pl-PL" sz="1200" b="1" dirty="0">
                <a:solidFill>
                  <a:srgbClr val="1F7A82"/>
                </a:solidFill>
                <a:ea typeface="Arial"/>
                <a:cs typeface="Arial"/>
              </a:rPr>
              <a:t> </a:t>
            </a:r>
          </a:p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r>
              <a:rPr lang="pl-PL" sz="1200" b="1" dirty="0">
                <a:solidFill>
                  <a:srgbClr val="1F7A82"/>
                </a:solidFill>
              </a:rPr>
              <a:t>Nowoczesna urologia zabiegowa.</a:t>
            </a:r>
          </a:p>
          <a:p>
            <a:pPr algn="r">
              <a:lnSpc>
                <a:spcPct val="150000"/>
              </a:lnSpc>
              <a:buClr>
                <a:srgbClr val="1F2A37"/>
              </a:buClr>
              <a:buSzPts val="1050"/>
            </a:pPr>
            <a:r>
              <a:rPr lang="pl-PL" sz="1200" b="1" dirty="0">
                <a:solidFill>
                  <a:srgbClr val="1F7A82"/>
                </a:solidFill>
              </a:rPr>
              <a:t>Grzegorz Wagner</a:t>
            </a:r>
          </a:p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r>
              <a:rPr lang="pl-PL" sz="1200" b="1" dirty="0">
                <a:solidFill>
                  <a:srgbClr val="1F7A82"/>
                </a:solidFill>
              </a:rPr>
              <a:t> </a:t>
            </a: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9;p3" title="Rzecz_pospolita.png">
            <a:extLst>
              <a:ext uri="{FF2B5EF4-FFF2-40B4-BE49-F238E27FC236}">
                <a16:creationId xmlns:a16="http://schemas.microsoft.com/office/drawing/2014/main" id="{85B9B3E5-996D-5A00-CBB4-DF186DE31D1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;p3" descr="preencoded.png">
            <a:extLst>
              <a:ext uri="{FF2B5EF4-FFF2-40B4-BE49-F238E27FC236}">
                <a16:creationId xmlns:a16="http://schemas.microsoft.com/office/drawing/2014/main" id="{ABF65379-8906-5D4B-2925-E3C7B38103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DBAD7C71-EE4A-8BAA-90BE-766EE75ECEDF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4EE0FE75-2A66-FD31-EC29-728F27CE9228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14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 title="Rzecz_pospolit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8947" y="0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6;p4">
            <a:extLst>
              <a:ext uri="{FF2B5EF4-FFF2-40B4-BE49-F238E27FC236}">
                <a16:creationId xmlns:a16="http://schemas.microsoft.com/office/drawing/2014/main" id="{DB8050A5-73AA-B47A-1681-E48FB20DE6E3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7;p4">
            <a:extLst>
              <a:ext uri="{FF2B5EF4-FFF2-40B4-BE49-F238E27FC236}">
                <a16:creationId xmlns:a16="http://schemas.microsoft.com/office/drawing/2014/main" id="{3B30E367-499F-CD76-1A12-3B22FA45DD98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6;p3" title="FalaPRZEZROCZYSTA.png">
            <a:extLst>
              <a:ext uri="{FF2B5EF4-FFF2-40B4-BE49-F238E27FC236}">
                <a16:creationId xmlns:a16="http://schemas.microsoft.com/office/drawing/2014/main" id="{D2409C6E-4C9C-F4CA-CA02-62DF0C5D9AD9}"/>
              </a:ext>
            </a:extLst>
          </p:cNvPr>
          <p:cNvPicPr preferRelativeResize="0"/>
          <p:nvPr/>
        </p:nvPicPr>
        <p:blipFill rotWithShape="1">
          <a:blip r:embed="rId5">
            <a:alphaModFix amt="33000"/>
          </a:blip>
          <a:srcRect r="1029" b="38462"/>
          <a:stretch/>
        </p:blipFill>
        <p:spPr>
          <a:xfrm>
            <a:off x="1097175" y="4274650"/>
            <a:ext cx="17190825" cy="60123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9;p4">
            <a:extLst>
              <a:ext uri="{FF2B5EF4-FFF2-40B4-BE49-F238E27FC236}">
                <a16:creationId xmlns:a16="http://schemas.microsoft.com/office/drawing/2014/main" id="{AF746F95-9822-48DF-7597-7E2FDD714BE3}"/>
              </a:ext>
            </a:extLst>
          </p:cNvPr>
          <p:cNvSpPr/>
          <p:nvPr/>
        </p:nvSpPr>
        <p:spPr>
          <a:xfrm>
            <a:off x="764931" y="2196827"/>
            <a:ext cx="156972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6300"/>
              <a:buFont typeface="Arial"/>
              <a:buNone/>
            </a:pPr>
            <a:r>
              <a:rPr lang="pl-PL" sz="63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Nowoczesna urologia </a:t>
            </a:r>
            <a:r>
              <a:rPr lang="pl-PL" sz="6300" b="1" i="0" u="none" strike="noStrike" cap="none" dirty="0">
                <a:solidFill>
                  <a:srgbClr val="1F7A82"/>
                </a:solidFill>
                <a:sym typeface="Arial"/>
              </a:rPr>
              <a:t>zabiegowa</a:t>
            </a:r>
            <a:endParaRPr sz="6300" b="0" i="0" u="none" strike="noStrike" cap="none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0;p4">
            <a:extLst>
              <a:ext uri="{FF2B5EF4-FFF2-40B4-BE49-F238E27FC236}">
                <a16:creationId xmlns:a16="http://schemas.microsoft.com/office/drawing/2014/main" id="{F875CF53-E9BD-5CA7-2179-7D49D115DC0B}"/>
              </a:ext>
            </a:extLst>
          </p:cNvPr>
          <p:cNvSpPr/>
          <p:nvPr/>
        </p:nvSpPr>
        <p:spPr>
          <a:xfrm>
            <a:off x="764931" y="3983368"/>
            <a:ext cx="14395557" cy="125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255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Interdyscyplinarna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opieka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onkologiczna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z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wykorzystaniem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nowocze</a:t>
            </a:r>
            <a:r>
              <a:rPr lang="pl-PL" sz="2800" b="1" i="0" u="none" strike="noStrike" cap="none" dirty="0" err="1">
                <a:solidFill>
                  <a:srgbClr val="1F7A82"/>
                </a:solidFill>
                <a:sym typeface="Arial"/>
              </a:rPr>
              <a:t>snyc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h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technologii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leczenia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zabiegowego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i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systemowego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z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uwzględnieniem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1F7A82"/>
                </a:solidFill>
                <a:sym typeface="Arial"/>
              </a:rPr>
              <a:t>środków</a:t>
            </a:r>
            <a:r>
              <a:rPr lang="en-US" sz="2800" b="1" i="0" u="none" strike="noStrike" cap="none" dirty="0">
                <a:solidFill>
                  <a:srgbClr val="1F7A82"/>
                </a:solidFill>
                <a:sym typeface="Arial"/>
              </a:rPr>
              <a:t> KPO</a:t>
            </a:r>
            <a:r>
              <a:rPr lang="pl-PL" sz="2800" b="1" i="0" u="none" strike="noStrike" cap="none" dirty="0">
                <a:solidFill>
                  <a:srgbClr val="1F7A82"/>
                </a:solidFill>
                <a:sym typeface="Arial"/>
              </a:rPr>
              <a:t>.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2550"/>
              <a:buFont typeface="Arial"/>
              <a:buNone/>
            </a:pPr>
            <a:endParaRPr lang="pl-PL" sz="2800" b="1" dirty="0">
              <a:solidFill>
                <a:srgbClr val="1F7A82"/>
              </a:solidFill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2550"/>
              <a:buFont typeface="Arial"/>
              <a:buNone/>
            </a:pPr>
            <a:endParaRPr lang="pl-PL" sz="2800" b="1" i="0" u="none" strike="noStrike" cap="none" dirty="0">
              <a:solidFill>
                <a:srgbClr val="1F7A82"/>
              </a:solidFill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255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1;p4">
            <a:extLst>
              <a:ext uri="{FF2B5EF4-FFF2-40B4-BE49-F238E27FC236}">
                <a16:creationId xmlns:a16="http://schemas.microsoft.com/office/drawing/2014/main" id="{A3FEED18-EE50-99AB-09A4-524644F45612}"/>
              </a:ext>
            </a:extLst>
          </p:cNvPr>
          <p:cNvSpPr/>
          <p:nvPr/>
        </p:nvSpPr>
        <p:spPr>
          <a:xfrm>
            <a:off x="749639" y="6218057"/>
            <a:ext cx="16874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2850"/>
              <a:buFont typeface="Arial"/>
              <a:buNone/>
            </a:pPr>
            <a:r>
              <a:rPr lang="en-US" sz="2850" b="1" i="0" u="none" strike="noStrike" cap="none" dirty="0">
                <a:solidFill>
                  <a:srgbClr val="1F2A37"/>
                </a:solidFill>
                <a:sym typeface="Arial"/>
              </a:rPr>
              <a:t> </a:t>
            </a:r>
            <a:r>
              <a:rPr lang="en-US" sz="2850" b="1" i="0" u="none" strike="noStrike" cap="none" dirty="0" err="1">
                <a:solidFill>
                  <a:schemeClr val="bg1">
                    <a:lumMod val="50000"/>
                  </a:schemeClr>
                </a:solidFill>
                <a:sym typeface="Arial"/>
              </a:rPr>
              <a:t>dr</a:t>
            </a:r>
            <a:r>
              <a:rPr lang="en-US" sz="2850" b="1" i="0" u="none" strike="noStrike" cap="none" dirty="0">
                <a:solidFill>
                  <a:schemeClr val="bg1">
                    <a:lumMod val="50000"/>
                  </a:schemeClr>
                </a:solidFill>
                <a:sym typeface="Arial"/>
              </a:rPr>
              <a:t> n. med. </a:t>
            </a:r>
            <a:r>
              <a:rPr lang="pl-PL" sz="2850" b="1" dirty="0">
                <a:solidFill>
                  <a:schemeClr val="bg1">
                    <a:lumMod val="50000"/>
                  </a:schemeClr>
                </a:solidFill>
              </a:rPr>
              <a:t>Grzegorz Wagner</a:t>
            </a:r>
            <a:endParaRPr sz="2850" b="1" i="0" u="none" strike="noStrike" cap="none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2;p4">
            <a:extLst>
              <a:ext uri="{FF2B5EF4-FFF2-40B4-BE49-F238E27FC236}">
                <a16:creationId xmlns:a16="http://schemas.microsoft.com/office/drawing/2014/main" id="{BFD9D909-CCD2-362C-114E-DE2E2BBDCA7E}"/>
              </a:ext>
            </a:extLst>
          </p:cNvPr>
          <p:cNvSpPr/>
          <p:nvPr/>
        </p:nvSpPr>
        <p:spPr>
          <a:xfrm>
            <a:off x="882426" y="6778639"/>
            <a:ext cx="16874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A5568"/>
              </a:buClr>
              <a:buSzPts val="1950"/>
              <a:buFont typeface="Arial"/>
              <a:buNone/>
            </a:pPr>
            <a:r>
              <a:rPr lang="pl-PL" sz="1950" dirty="0">
                <a:solidFill>
                  <a:schemeClr val="bg1">
                    <a:lumMod val="50000"/>
                  </a:schemeClr>
                </a:solidFill>
              </a:rPr>
              <a:t>Śląskie Centrum Urologii „</a:t>
            </a:r>
            <a:r>
              <a:rPr lang="pl-PL" sz="1950" dirty="0" err="1">
                <a:solidFill>
                  <a:schemeClr val="bg1">
                    <a:lumMod val="50000"/>
                  </a:schemeClr>
                </a:solidFill>
              </a:rPr>
              <a:t>Urovita</a:t>
            </a:r>
            <a:r>
              <a:rPr lang="pl-PL" sz="1950" dirty="0">
                <a:solidFill>
                  <a:schemeClr val="bg1">
                    <a:lumMod val="50000"/>
                  </a:schemeClr>
                </a:solidFill>
              </a:rPr>
              <a:t>”</a:t>
            </a:r>
            <a:endParaRPr sz="1950" b="0" i="0" u="none" strike="noStrike" cap="none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808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62739" y="1621672"/>
            <a:ext cx="11562522" cy="900629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 DZIAŁANIA KRIOABLACJI</a:t>
            </a: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2899450"/>
            <a:ext cx="14820900" cy="7010400"/>
          </a:xfrm>
          <a:prstGeom prst="rect">
            <a:avLst/>
          </a:prstGeom>
        </p:spPr>
      </p:pic>
      <p:pic>
        <p:nvPicPr>
          <p:cNvPr id="3" name="Google Shape;19;p3" title="Rzecz_pospolita.png">
            <a:extLst>
              <a:ext uri="{FF2B5EF4-FFF2-40B4-BE49-F238E27FC236}">
                <a16:creationId xmlns:a16="http://schemas.microsoft.com/office/drawing/2014/main" id="{11D44081-DF02-DA3B-05D1-445815A3631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;p3" descr="preencoded.png">
            <a:extLst>
              <a:ext uri="{FF2B5EF4-FFF2-40B4-BE49-F238E27FC236}">
                <a16:creationId xmlns:a16="http://schemas.microsoft.com/office/drawing/2014/main" id="{C5007584-1E1D-5BD3-F5AE-7B878359DF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A0473DC5-4CFE-7FB8-2713-FA1342FBC9CC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7;p4">
            <a:extLst>
              <a:ext uri="{FF2B5EF4-FFF2-40B4-BE49-F238E27FC236}">
                <a16:creationId xmlns:a16="http://schemas.microsoft.com/office/drawing/2014/main" id="{265240B7-B16D-EB82-91A0-26580DEF52C5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6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4829181" y="2507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409" y="2891490"/>
            <a:ext cx="12165182" cy="63314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286000" y="1827381"/>
            <a:ext cx="1436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1F7A82"/>
                </a:solidFill>
              </a:rPr>
              <a:t>WPROWADZENIE KRIOSONDY POD KONTROLĄ TK/ USG</a:t>
            </a:r>
          </a:p>
        </p:txBody>
      </p:sp>
      <p:pic>
        <p:nvPicPr>
          <p:cNvPr id="5" name="Google Shape;19;p3" title="Rzecz_pospolita.png">
            <a:extLst>
              <a:ext uri="{FF2B5EF4-FFF2-40B4-BE49-F238E27FC236}">
                <a16:creationId xmlns:a16="http://schemas.microsoft.com/office/drawing/2014/main" id="{4C76B8EA-C933-5061-C121-478EFEC72AF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;p3" descr="preencoded.png">
            <a:extLst>
              <a:ext uri="{FF2B5EF4-FFF2-40B4-BE49-F238E27FC236}">
                <a16:creationId xmlns:a16="http://schemas.microsoft.com/office/drawing/2014/main" id="{71A98676-4C6A-1DF7-967C-318ABCC934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54A5C31B-97CD-6894-65DB-01B92597705B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7;p4">
            <a:extLst>
              <a:ext uri="{FF2B5EF4-FFF2-40B4-BE49-F238E27FC236}">
                <a16:creationId xmlns:a16="http://schemas.microsoft.com/office/drawing/2014/main" id="{10F0DD66-AA4A-7655-51B6-6E43D00D3F09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00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4829181" y="2507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47791" y="2757815"/>
            <a:ext cx="12392412" cy="674409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190461" y="1895868"/>
            <a:ext cx="9907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1F7A82"/>
                </a:solidFill>
              </a:rPr>
              <a:t>PODŁĄCZENIE ZESTAWU PRO SENSE</a:t>
            </a:r>
          </a:p>
        </p:txBody>
      </p:sp>
      <p:pic>
        <p:nvPicPr>
          <p:cNvPr id="5" name="Google Shape;19;p3" title="Rzecz_pospolita.png">
            <a:extLst>
              <a:ext uri="{FF2B5EF4-FFF2-40B4-BE49-F238E27FC236}">
                <a16:creationId xmlns:a16="http://schemas.microsoft.com/office/drawing/2014/main" id="{AD619EA3-8C1E-AB09-D7E0-F2C950DAD18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;p3" descr="preencoded.png">
            <a:extLst>
              <a:ext uri="{FF2B5EF4-FFF2-40B4-BE49-F238E27FC236}">
                <a16:creationId xmlns:a16="http://schemas.microsoft.com/office/drawing/2014/main" id="{7FB6F4E5-72C8-3830-C0ED-ACBD927791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09B449F9-CCA4-5279-F686-6A1FCD13BE62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7;p4">
            <a:extLst>
              <a:ext uri="{FF2B5EF4-FFF2-40B4-BE49-F238E27FC236}">
                <a16:creationId xmlns:a16="http://schemas.microsoft.com/office/drawing/2014/main" id="{8D324E55-7CD6-AF87-3427-7E3D8CDF9F66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4829181" y="2507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392" y="2804045"/>
            <a:ext cx="11861216" cy="699718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392218" y="1735255"/>
            <a:ext cx="1101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1F7A82"/>
                </a:solidFill>
              </a:rPr>
              <a:t>USTAWIENIE PARAMETRÓW KRIOABLACJI</a:t>
            </a:r>
          </a:p>
        </p:txBody>
      </p:sp>
      <p:pic>
        <p:nvPicPr>
          <p:cNvPr id="5" name="Google Shape;19;p3" title="Rzecz_pospolita.png">
            <a:extLst>
              <a:ext uri="{FF2B5EF4-FFF2-40B4-BE49-F238E27FC236}">
                <a16:creationId xmlns:a16="http://schemas.microsoft.com/office/drawing/2014/main" id="{05F46156-757E-2374-8468-C72D3C06DE6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;p3" descr="preencoded.png">
            <a:extLst>
              <a:ext uri="{FF2B5EF4-FFF2-40B4-BE49-F238E27FC236}">
                <a16:creationId xmlns:a16="http://schemas.microsoft.com/office/drawing/2014/main" id="{09888246-04B9-6AFB-3EA5-5CB88037B3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A8C6C0B-5A4A-8835-9F18-890B107BD720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7;p4">
            <a:extLst>
              <a:ext uri="{FF2B5EF4-FFF2-40B4-BE49-F238E27FC236}">
                <a16:creationId xmlns:a16="http://schemas.microsoft.com/office/drawing/2014/main" id="{FA90D1DA-D2DC-F9FA-6A18-3D2B2552D5F3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25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171" y="2581752"/>
            <a:ext cx="9368260" cy="5394224"/>
          </a:xfrm>
          <a:prstGeom prst="rect">
            <a:avLst/>
          </a:prstGeom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4829181" y="2507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48864" y="323910"/>
            <a:ext cx="16060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1F7A82"/>
                </a:solidFill>
              </a:rPr>
              <a:t>OBRAZOWANIE WPROWADZENIA KRIOSONDY ORAZ WYTWORZENIE KULI ŚNIEŻNEJ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9089" y="2577468"/>
            <a:ext cx="9368260" cy="53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635" y="2846999"/>
            <a:ext cx="5698729" cy="3147966"/>
          </a:xfrm>
          <a:prstGeom prst="rect">
            <a:avLst/>
          </a:prstGeom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4829181" y="2507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3063023" y="1705402"/>
            <a:ext cx="12161951" cy="723705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 TK PRZED I PO KRIOABLACJI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021" y="6517508"/>
            <a:ext cx="10131954" cy="3130320"/>
          </a:xfrm>
          <a:prstGeom prst="rect">
            <a:avLst/>
          </a:prstGeom>
        </p:spPr>
      </p:pic>
      <p:pic>
        <p:nvPicPr>
          <p:cNvPr id="4" name="Google Shape;19;p3" title="Rzecz_pospolita.png">
            <a:extLst>
              <a:ext uri="{FF2B5EF4-FFF2-40B4-BE49-F238E27FC236}">
                <a16:creationId xmlns:a16="http://schemas.microsoft.com/office/drawing/2014/main" id="{B1ABB2AD-33B3-98CF-A85D-34DE85A031C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;p3" descr="preencoded.png">
            <a:extLst>
              <a:ext uri="{FF2B5EF4-FFF2-40B4-BE49-F238E27FC236}">
                <a16:creationId xmlns:a16="http://schemas.microsoft.com/office/drawing/2014/main" id="{EE989859-D74E-367F-EDED-E76B0E9A83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BE0B7D43-738C-74F4-77EE-DE4170A0859F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7;p4">
            <a:extLst>
              <a:ext uri="{FF2B5EF4-FFF2-40B4-BE49-F238E27FC236}">
                <a16:creationId xmlns:a16="http://schemas.microsoft.com/office/drawing/2014/main" id="{EB760E1C-487C-7BC0-C166-11EE4AF23C8B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06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/>
          <p:nvPr/>
        </p:nvSpPr>
        <p:spPr>
          <a:xfrm>
            <a:off x="14672408" y="485775"/>
            <a:ext cx="30441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1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ytuł 1"/>
          <p:cNvSpPr txBox="1">
            <a:spLocks/>
          </p:cNvSpPr>
          <p:nvPr/>
        </p:nvSpPr>
        <p:spPr>
          <a:xfrm>
            <a:off x="14829181" y="2507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2960818" y="1764366"/>
            <a:ext cx="5451231" cy="723705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1F7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SKUTECZNOŚĆ KRIOABLACJI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688" y="1582865"/>
            <a:ext cx="6993814" cy="8414780"/>
          </a:xfrm>
          <a:prstGeom prst="rect">
            <a:avLst/>
          </a:prstGeom>
        </p:spPr>
      </p:pic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6930C4F1-4222-43EF-4B1E-6AFE38E712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;p3" descr="preencoded.png">
            <a:extLst>
              <a:ext uri="{FF2B5EF4-FFF2-40B4-BE49-F238E27FC236}">
                <a16:creationId xmlns:a16="http://schemas.microsoft.com/office/drawing/2014/main" id="{33122CDD-3FF5-6FA9-7784-85A53C70EE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A7CE4FB5-1C15-169F-6D18-CD2E9C792BA5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8B7D384F-EB53-F2D1-514E-297C4C867E88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01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2" title="FalaPRZEZROCZYSTA.png"/>
          <p:cNvPicPr preferRelativeResize="0"/>
          <p:nvPr/>
        </p:nvPicPr>
        <p:blipFill rotWithShape="1">
          <a:blip r:embed="rId3">
            <a:alphaModFix/>
          </a:blip>
          <a:srcRect r="1029" b="38462"/>
          <a:stretch/>
        </p:blipFill>
        <p:spPr>
          <a:xfrm>
            <a:off x="4804250" y="5571170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80" y="3422867"/>
            <a:ext cx="7829657" cy="5639592"/>
          </a:xfrm>
          <a:prstGeom prst="rect">
            <a:avLst/>
          </a:prstGeom>
        </p:spPr>
      </p:pic>
      <p:pic>
        <p:nvPicPr>
          <p:cNvPr id="16" name="Symbol zastępczy zawartości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80" y="3422867"/>
            <a:ext cx="7721551" cy="5639592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3726423" y="2077592"/>
            <a:ext cx="122069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1F7A82"/>
                </a:solidFill>
              </a:rPr>
              <a:t>Misja naszego </a:t>
            </a:r>
            <a:r>
              <a:rPr lang="pl-PL" sz="3400" b="1" dirty="0">
                <a:solidFill>
                  <a:srgbClr val="1F7A82"/>
                </a:solidFill>
              </a:rPr>
              <a:t>szpitala</a:t>
            </a:r>
            <a:r>
              <a:rPr lang="pl-PL" sz="3200" b="1" dirty="0">
                <a:solidFill>
                  <a:srgbClr val="1F7A82"/>
                </a:solidFill>
              </a:rPr>
              <a:t> to  “Wszystko z myślą o Tobie”</a:t>
            </a:r>
          </a:p>
        </p:txBody>
      </p:sp>
      <p:sp>
        <p:nvSpPr>
          <p:cNvPr id="18" name="Tytuł 1"/>
          <p:cNvSpPr txBox="1">
            <a:spLocks/>
          </p:cNvSpPr>
          <p:nvPr/>
        </p:nvSpPr>
        <p:spPr>
          <a:xfrm>
            <a:off x="14829181" y="250781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5C35F5D8-0E11-7AED-5644-FA59E218C6A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;p3" descr="preencoded.png">
            <a:extLst>
              <a:ext uri="{FF2B5EF4-FFF2-40B4-BE49-F238E27FC236}">
                <a16:creationId xmlns:a16="http://schemas.microsoft.com/office/drawing/2014/main" id="{7BE47EF0-FD90-2BDD-5B3B-3D1FD92A34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9BF4B678-0783-B00F-EA72-479F25FBA232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80F707F0-CEC9-013B-69D4-CD78E34C1148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2"/>
          <p:cNvSpPr/>
          <p:nvPr/>
        </p:nvSpPr>
        <p:spPr>
          <a:xfrm>
            <a:off x="842100" y="3799687"/>
            <a:ext cx="16874400" cy="1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D9CA6"/>
              </a:buClr>
              <a:buSzPts val="13500"/>
              <a:buFont typeface="Arial"/>
              <a:buNone/>
            </a:pPr>
            <a:r>
              <a:rPr lang="en-US" sz="6600" b="1" i="0" u="none" strike="noStrike" cap="none" dirty="0" err="1">
                <a:solidFill>
                  <a:srgbClr val="2D9CA6"/>
                </a:solidFill>
                <a:sym typeface="Arial"/>
              </a:rPr>
              <a:t>Dziękuję</a:t>
            </a:r>
            <a:r>
              <a:rPr lang="pl-PL" sz="6600" b="1" dirty="0">
                <a:solidFill>
                  <a:srgbClr val="2D9CA6"/>
                </a:solidFill>
              </a:rPr>
              <a:t> za uwagę!</a:t>
            </a:r>
            <a:endParaRPr sz="6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2"/>
          <p:cNvSpPr/>
          <p:nvPr/>
        </p:nvSpPr>
        <p:spPr>
          <a:xfrm>
            <a:off x="3882330" y="5720963"/>
            <a:ext cx="20703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350"/>
              <a:buFont typeface="Arial"/>
              <a:buNone/>
            </a:pPr>
            <a:r>
              <a:rPr lang="en-US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PRELEGENT</a:t>
            </a:r>
            <a:endParaRPr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3052689" y="6037749"/>
            <a:ext cx="3809558" cy="6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2100"/>
              <a:buFont typeface="Arial"/>
              <a:buNone/>
            </a:pPr>
            <a:r>
              <a:rPr lang="pl-PL" sz="2100" dirty="0">
                <a:solidFill>
                  <a:schemeClr val="bg1">
                    <a:lumMod val="50000"/>
                  </a:schemeClr>
                </a:solidFill>
                <a:ea typeface="Calibri"/>
              </a:rPr>
              <a:t>Dr n. med. spec. urologii Grzegorz Wagner</a:t>
            </a:r>
            <a:endParaRPr sz="2100" b="0" i="0" u="none" strike="noStrike" cap="none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12487503" y="5761525"/>
            <a:ext cx="253456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350"/>
              <a:buFont typeface="Arial"/>
              <a:buNone/>
            </a:pPr>
            <a:r>
              <a:rPr lang="en-US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E-MAIL</a:t>
            </a:r>
            <a:endParaRPr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11908548" y="6037749"/>
            <a:ext cx="3692469" cy="6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2100"/>
              <a:buFont typeface="Arial"/>
              <a:buNone/>
            </a:pPr>
            <a:r>
              <a:rPr lang="pl-PL" sz="2100" dirty="0" err="1">
                <a:solidFill>
                  <a:schemeClr val="bg1">
                    <a:lumMod val="50000"/>
                  </a:schemeClr>
                </a:solidFill>
              </a:rPr>
              <a:t>grzegorz.wagner</a:t>
            </a:r>
            <a:r>
              <a:rPr lang="en-US" sz="2100" b="0" i="0" u="none" strike="noStrike" cap="none" dirty="0">
                <a:solidFill>
                  <a:schemeClr val="bg1">
                    <a:lumMod val="50000"/>
                  </a:schemeClr>
                </a:solidFill>
                <a:sym typeface="Arial"/>
              </a:rPr>
              <a:t>@urovita.pl </a:t>
            </a:r>
            <a:endParaRPr sz="2100" b="0" i="0" u="none" strike="noStrike" cap="none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22" title="FalaPRZEZROCZYSTA.png"/>
          <p:cNvPicPr preferRelativeResize="0"/>
          <p:nvPr/>
        </p:nvPicPr>
        <p:blipFill rotWithShape="1">
          <a:blip r:embed="rId3">
            <a:alphaModFix/>
          </a:blip>
          <a:srcRect r="1029" b="38462"/>
          <a:stretch/>
        </p:blipFill>
        <p:spPr>
          <a:xfrm>
            <a:off x="4804250" y="5571170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12F29055-9824-69BA-CDDF-66B644EBFE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;p3" descr="preencoded.png">
            <a:extLst>
              <a:ext uri="{FF2B5EF4-FFF2-40B4-BE49-F238E27FC236}">
                <a16:creationId xmlns:a16="http://schemas.microsoft.com/office/drawing/2014/main" id="{E316D105-6070-562D-E158-9E9E229143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0839DC67-ED3B-4014-650B-9BBF71712555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072B5D01-B68C-D82E-F60E-216D5608E93F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67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3F5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767667" y="2478120"/>
            <a:ext cx="10423536" cy="714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przebudowa 4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sal</a:t>
            </a: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 operacyjnych wraz z systemem integracji</a:t>
            </a:r>
            <a:endParaRPr lang="pl-PL" sz="2400" b="0" i="0" u="none" strike="noStrike" cap="none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4 kompletne tory </a:t>
            </a:r>
            <a:r>
              <a:rPr lang="pl-PL" sz="2400" b="0" i="0" u="none" strike="noStrike" cap="none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wizyjne</a:t>
            </a: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morcelatory</a:t>
            </a:r>
            <a:endParaRPr lang="pl-PL" sz="2400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b="0" i="0" u="none" strike="noStrike" cap="none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2 lasery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pl-PL" sz="2400" b="0" i="0" u="none" strike="noStrike" cap="none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ulowo</a:t>
            </a:r>
            <a:r>
              <a:rPr lang="pl-PL" sz="2400" b="0" i="0" u="none" strike="noStrike" cap="none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- </a:t>
            </a:r>
            <a:r>
              <a:rPr lang="pl-PL" sz="2400" b="0" i="0" u="none" strike="noStrike" cap="none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światłowodowe </a:t>
            </a:r>
            <a:r>
              <a:rPr lang="pl-PL" sz="2400" b="0" i="0" u="none" strike="noStrike" cap="none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Storz</a:t>
            </a:r>
            <a:r>
              <a:rPr lang="pl-PL" sz="2400" b="0" i="0" u="none" strike="noStrike" cap="none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pl-PL" sz="2400" b="0" i="0" u="none" strike="noStrike" cap="none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MultiLASE</a:t>
            </a:r>
            <a:endParaRPr lang="pl-PL" sz="2400" b="0" i="0" u="none" strike="noStrike" cap="none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4 zestawy narzędzi laparoskopowych</a:t>
            </a:r>
          </a:p>
          <a:p>
            <a:pPr lvl="0" algn="just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4 komplety zestawów resektoskopów bipolarnych</a:t>
            </a: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12 zestawów kompletów zestawów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monopolaranych</a:t>
            </a:r>
            <a:endParaRPr lang="pl-PL" sz="2400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8 zestawów chirurgicznych do enukleacji guzów</a:t>
            </a:r>
            <a:endParaRPr lang="pl-PL" sz="2400" b="0" i="0" u="none" strike="noStrike" cap="none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lnSpc>
                <a:spcPct val="130000"/>
              </a:lnSpc>
              <a:buClr>
                <a:srgbClr val="FFFFFF">
                  <a:lumMod val="50000"/>
                </a:srgb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2 zestawy diatermii ERBE VIO 3 wraz z przystawką argonową APC 3 oraz     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ewakuatorem</a:t>
            </a: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 dymów IES 3 kompletny zestaw do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krioablacji</a:t>
            </a:r>
            <a:endParaRPr lang="pl-PL" sz="2400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stoły operacyjne, lampy, operacyjne, ultrasonografy śródoperacyjne </a:t>
            </a: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Skaner tkanek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Samen</a:t>
            </a: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Tree</a:t>
            </a: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Medical</a:t>
            </a:r>
            <a:endParaRPr lang="pl-PL" sz="2400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Ultrasonografy śródoperacyjne BK </a:t>
            </a:r>
            <a:r>
              <a:rPr lang="pl-PL" sz="2400" dirty="0" err="1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Aktiv</a:t>
            </a:r>
            <a:r>
              <a:rPr lang="pl-PL" sz="2400" dirty="0">
                <a:solidFill>
                  <a:srgbClr val="1F7A82"/>
                </a:solidFill>
                <a:latin typeface="+mj-lt"/>
                <a:ea typeface="Calibri"/>
                <a:cs typeface="Calibri"/>
                <a:sym typeface="Calibri"/>
              </a:rPr>
              <a:t> z głowicami do laparoskopii</a:t>
            </a:r>
          </a:p>
          <a:p>
            <a:pPr lvl="0">
              <a:lnSpc>
                <a:spcPct val="130000"/>
              </a:lnSpc>
              <a:buClr>
                <a:schemeClr val="bg1">
                  <a:lumMod val="50000"/>
                </a:schemeClr>
              </a:buClr>
              <a:buSzPts val="2850"/>
            </a:pPr>
            <a:endParaRPr lang="pl-PL" sz="2400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lnSpc>
                <a:spcPct val="130000"/>
              </a:lnSpc>
              <a:buClr>
                <a:srgbClr val="1F2A37"/>
              </a:buClr>
              <a:buSzPts val="2850"/>
            </a:pPr>
            <a:endParaRPr sz="2400" b="0" i="0" u="none" strike="noStrike" cap="none" dirty="0">
              <a:solidFill>
                <a:srgbClr val="1F7A82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767667" y="1669096"/>
            <a:ext cx="16752665" cy="63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D9CA6"/>
              </a:buClr>
              <a:buSzPts val="1650"/>
              <a:buFont typeface="Arial"/>
              <a:buNone/>
            </a:pPr>
            <a:r>
              <a:rPr lang="pl-PL" sz="3400" b="1" dirty="0">
                <a:solidFill>
                  <a:srgbClr val="2E9CA6"/>
                </a:solidFill>
                <a:ea typeface="Calibri"/>
              </a:rPr>
              <a:t>Doposażenie  sprzętowe zgodnie z dotacją KPO:</a:t>
            </a:r>
            <a:endParaRPr sz="3400" b="0" i="0" u="none" strike="noStrike" cap="none" dirty="0">
              <a:solidFill>
                <a:srgbClr val="2E9C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203" y="2478120"/>
            <a:ext cx="6962410" cy="7148979"/>
          </a:xfrm>
          <a:prstGeom prst="rect">
            <a:avLst/>
          </a:prstGeom>
        </p:spPr>
      </p:pic>
      <p:sp>
        <p:nvSpPr>
          <p:cNvPr id="12" name="Google Shape;44;p5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b="1" dirty="0">
              <a:solidFill>
                <a:srgbClr val="1F7A82"/>
              </a:solidFill>
            </a:endParaRPr>
          </a:p>
        </p:txBody>
      </p:sp>
      <p:sp>
        <p:nvSpPr>
          <p:cNvPr id="13" name="Google Shape;28;p4"/>
          <p:cNvSpPr/>
          <p:nvPr/>
        </p:nvSpPr>
        <p:spPr>
          <a:xfrm>
            <a:off x="11661913" y="356565"/>
            <a:ext cx="6003235" cy="78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endParaRPr lang="pl-PL" sz="1200" b="1" dirty="0">
              <a:solidFill>
                <a:srgbClr val="1F7A82"/>
              </a:solidFill>
            </a:endParaRPr>
          </a:p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r>
              <a:rPr lang="pl-PL" sz="1200" b="1" dirty="0">
                <a:solidFill>
                  <a:srgbClr val="1F7A82"/>
                </a:solidFill>
              </a:rPr>
              <a:t> </a:t>
            </a:r>
            <a:endParaRPr sz="1200" b="0" i="0" u="none" strike="noStrike" cap="none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1B97DC5B-3689-29ED-2489-8C00C57DB3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;p3" descr="preencoded.png">
            <a:extLst>
              <a:ext uri="{FF2B5EF4-FFF2-40B4-BE49-F238E27FC236}">
                <a16:creationId xmlns:a16="http://schemas.microsoft.com/office/drawing/2014/main" id="{68B490D6-4EB9-C987-4D12-20DABE7FA5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32711DFF-9381-D682-D33F-02799603748E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03593810-A685-E4F6-A267-4BCD5DC28513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10371569" y="5381077"/>
            <a:ext cx="64725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A5568"/>
              </a:buClr>
              <a:buSzPts val="1650"/>
              <a:buFont typeface="Arial"/>
              <a:buNone/>
            </a:pPr>
            <a:r>
              <a:rPr lang="en-US" sz="1650">
                <a:solidFill>
                  <a:schemeClr val="lt1"/>
                </a:solidFill>
              </a:rPr>
              <a:t>Tekst</a:t>
            </a:r>
            <a:endParaRPr sz="165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752193" y="2061759"/>
            <a:ext cx="13517335" cy="2719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>
              <a:buClr>
                <a:srgbClr val="2D9CA6"/>
              </a:buClr>
              <a:buSzPts val="1650"/>
            </a:pPr>
            <a:r>
              <a:rPr lang="pl-PL" sz="3400" b="1" dirty="0">
                <a:solidFill>
                  <a:srgbClr val="2D9CA6"/>
                </a:solidFill>
                <a:ea typeface="Calibri"/>
              </a:rPr>
              <a:t>TORY WIZYJNE :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2400" b="1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chemeClr val="bg1">
                  <a:lumMod val="50000"/>
                </a:schemeClr>
              </a:buClr>
              <a:buSzPts val="1650"/>
            </a:pPr>
            <a:r>
              <a:rPr lang="pl-PL" sz="2400" b="1" dirty="0">
                <a:solidFill>
                  <a:srgbClr val="2D9CA6"/>
                </a:solidFill>
                <a:ea typeface="Calibri"/>
              </a:rPr>
              <a:t> z możliwością obrazowania ICG do laparoskopii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2400" b="1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chemeClr val="bg1">
                  <a:lumMod val="50000"/>
                </a:schemeClr>
              </a:buClr>
              <a:buSzPts val="1650"/>
            </a:pPr>
            <a:r>
              <a:rPr lang="pl-PL" sz="2400" b="1" dirty="0">
                <a:solidFill>
                  <a:srgbClr val="2D9CA6"/>
                </a:solidFill>
                <a:ea typeface="Calibri"/>
              </a:rPr>
              <a:t> z możliwością obramowania BLI w </a:t>
            </a:r>
            <a:r>
              <a:rPr lang="pl-PL" sz="2400" b="1" dirty="0" err="1">
                <a:solidFill>
                  <a:srgbClr val="2D9CA6"/>
                </a:solidFill>
                <a:ea typeface="Calibri"/>
              </a:rPr>
              <a:t>endourologii</a:t>
            </a:r>
            <a:endParaRPr lang="pl-PL" sz="2400" b="1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2400" b="1" i="0" u="none" strike="noStrike" cap="none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959" y="4562972"/>
            <a:ext cx="5290767" cy="483131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4269528" y="5913552"/>
            <a:ext cx="260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Przerzutowy węzeł chłonny.</a:t>
            </a:r>
          </a:p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Wizualizacja przy pomocy ICG 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126" y="6554091"/>
            <a:ext cx="5481202" cy="284793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4322328" y="8822931"/>
            <a:ext cx="277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Ognisko nowotworowe pęcherza moczowego </a:t>
            </a:r>
          </a:p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Wizualizacja przy pomocy BLI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642" y="3362084"/>
            <a:ext cx="5481202" cy="29887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09" y="4562972"/>
            <a:ext cx="2305050" cy="4829175"/>
          </a:xfrm>
          <a:prstGeom prst="rect">
            <a:avLst/>
          </a:prstGeom>
        </p:spPr>
      </p:pic>
      <p:pic>
        <p:nvPicPr>
          <p:cNvPr id="15" name="Google Shape;36;p4" title="FalaPRZEZROCZYSTA.png"/>
          <p:cNvPicPr preferRelativeResize="0"/>
          <p:nvPr/>
        </p:nvPicPr>
        <p:blipFill rotWithShape="1">
          <a:blip r:embed="rId7">
            <a:alphaModFix amt="16000"/>
          </a:blip>
          <a:srcRect r="1029" b="38462"/>
          <a:stretch/>
        </p:blipFill>
        <p:spPr>
          <a:xfrm>
            <a:off x="6865944" y="7443310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;p3" title="Rzecz_pospolita.png">
            <a:extLst>
              <a:ext uri="{FF2B5EF4-FFF2-40B4-BE49-F238E27FC236}">
                <a16:creationId xmlns:a16="http://schemas.microsoft.com/office/drawing/2014/main" id="{43B3AF48-037B-0E77-4E7D-2BCF461DDA2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;p3" descr="preencoded.png">
            <a:extLst>
              <a:ext uri="{FF2B5EF4-FFF2-40B4-BE49-F238E27FC236}">
                <a16:creationId xmlns:a16="http://schemas.microsoft.com/office/drawing/2014/main" id="{9C9C04FB-9290-E06E-96A0-8DAF169D16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6;p4">
            <a:extLst>
              <a:ext uri="{FF2B5EF4-FFF2-40B4-BE49-F238E27FC236}">
                <a16:creationId xmlns:a16="http://schemas.microsoft.com/office/drawing/2014/main" id="{22CB1FC2-F8BB-7C7C-E113-F9879B514AB1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7;p4">
            <a:extLst>
              <a:ext uri="{FF2B5EF4-FFF2-40B4-BE49-F238E27FC236}">
                <a16:creationId xmlns:a16="http://schemas.microsoft.com/office/drawing/2014/main" id="{BEC476EF-4792-6D0A-7187-0F37A26CE91B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10371569" y="5381077"/>
            <a:ext cx="64725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A5568"/>
              </a:buClr>
              <a:buSzPts val="1650"/>
              <a:buFont typeface="Arial"/>
              <a:buNone/>
            </a:pPr>
            <a:r>
              <a:rPr lang="en-US" sz="1650">
                <a:solidFill>
                  <a:schemeClr val="lt1"/>
                </a:solidFill>
              </a:rPr>
              <a:t>Tekst</a:t>
            </a:r>
            <a:endParaRPr sz="165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309720" y="2054499"/>
            <a:ext cx="8989059" cy="102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>
              <a:buClr>
                <a:srgbClr val="2D9CA6"/>
              </a:buClr>
              <a:buSzPts val="1650"/>
            </a:pPr>
            <a:r>
              <a:rPr lang="pl-PL" sz="3400" b="1" dirty="0">
                <a:solidFill>
                  <a:srgbClr val="2D9CA6"/>
                </a:solidFill>
                <a:ea typeface="Calibri"/>
              </a:rPr>
              <a:t>LASERY TULOWO ŚWIATŁOWODOWE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1650" b="1" i="0" u="none" strike="noStrike" cap="none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1552" y="1745244"/>
            <a:ext cx="5683364" cy="2927498"/>
          </a:xfrm>
          <a:prstGeom prst="rect">
            <a:avLst/>
          </a:prstGeom>
        </p:spPr>
      </p:pic>
      <p:pic>
        <p:nvPicPr>
          <p:cNvPr id="12" name="Google Shape;36;p4" title="FalaPRZEZROCZYSTA.png"/>
          <p:cNvPicPr preferRelativeResize="0"/>
          <p:nvPr/>
        </p:nvPicPr>
        <p:blipFill rotWithShape="1">
          <a:blip r:embed="rId4">
            <a:alphaModFix amt="16000"/>
          </a:blip>
          <a:srcRect r="1029" b="38462"/>
          <a:stretch/>
        </p:blipFill>
        <p:spPr>
          <a:xfrm>
            <a:off x="4804250" y="5538277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ymbol zastępczy zawartości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1552" y="4280328"/>
            <a:ext cx="5683365" cy="5301434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293083" y="3244693"/>
            <a:ext cx="1152377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- najwyższy współczynnik absorpcji w wodzie ze wszystkich rodzajów laserów </a:t>
            </a:r>
            <a:r>
              <a:rPr lang="pl-PL" sz="2400" kern="1200" dirty="0" err="1">
                <a:solidFill>
                  <a:srgbClr val="1F7A82"/>
                </a:solidFill>
                <a:latin typeface="+mj-lt"/>
                <a:ea typeface="+mn-ea"/>
                <a:cs typeface="+mn-cs"/>
              </a:rPr>
              <a:t>endourologicznych</a:t>
            </a: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,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pl-PL" sz="2400" kern="1200" dirty="0">
              <a:solidFill>
                <a:srgbClr val="1F7A82"/>
              </a:solidFill>
              <a:latin typeface="+mj-lt"/>
              <a:ea typeface="+mn-ea"/>
              <a:cs typeface="+mn-cs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- najmniejsza penetracja tkanki,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pl-PL" sz="2400" kern="1200" dirty="0">
              <a:solidFill>
                <a:srgbClr val="1F7A82"/>
              </a:solidFill>
              <a:latin typeface="+mj-lt"/>
              <a:ea typeface="+mn-ea"/>
              <a:cs typeface="+mn-cs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- najbardziej </a:t>
            </a:r>
            <a:r>
              <a:rPr lang="pl-PL" sz="2400" kern="1200" dirty="0" err="1">
                <a:solidFill>
                  <a:srgbClr val="1F7A82"/>
                </a:solidFill>
                <a:latin typeface="+mj-lt"/>
                <a:ea typeface="+mn-ea"/>
                <a:cs typeface="+mn-cs"/>
              </a:rPr>
              <a:t>skolimowana</a:t>
            </a: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 wiązka energii dzięki czemu laser cechuje się precyzją oraz potrafi wytwarzać najdrobniejszy </a:t>
            </a:r>
            <a:r>
              <a:rPr lang="pl-PL" sz="2400" kern="1200" dirty="0" err="1">
                <a:solidFill>
                  <a:srgbClr val="1F7A82"/>
                </a:solidFill>
                <a:latin typeface="+mj-lt"/>
                <a:ea typeface="+mn-ea"/>
                <a:cs typeface="+mn-cs"/>
              </a:rPr>
              <a:t>dust</a:t>
            </a: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,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pl-PL" sz="2400" kern="1200" dirty="0">
              <a:solidFill>
                <a:srgbClr val="1F7A82"/>
              </a:solidFill>
              <a:latin typeface="+mj-lt"/>
              <a:ea typeface="+mn-ea"/>
              <a:cs typeface="+mn-cs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- doskonały i bezpieczny do zastosowania w trakcie zabiegów </a:t>
            </a:r>
            <a:r>
              <a:rPr lang="pl-PL" sz="2400" kern="1200" dirty="0" err="1">
                <a:solidFill>
                  <a:srgbClr val="1F7A82"/>
                </a:solidFill>
                <a:latin typeface="+mj-lt"/>
                <a:ea typeface="+mn-ea"/>
                <a:cs typeface="+mn-cs"/>
              </a:rPr>
              <a:t>onko</a:t>
            </a: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 </a:t>
            </a:r>
            <a:r>
              <a:rPr lang="pl-PL" sz="2400" kern="1200" dirty="0" err="1">
                <a:solidFill>
                  <a:srgbClr val="1F7A82"/>
                </a:solidFill>
                <a:latin typeface="+mj-lt"/>
                <a:ea typeface="+mn-ea"/>
                <a:cs typeface="+mn-cs"/>
              </a:rPr>
              <a:t>rirs</a:t>
            </a: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  </a:t>
            </a:r>
            <a:r>
              <a:rPr lang="pl-PL" sz="2400" kern="1200" dirty="0" err="1">
                <a:solidFill>
                  <a:srgbClr val="1F7A82"/>
                </a:solidFill>
                <a:latin typeface="+mj-lt"/>
                <a:ea typeface="+mn-ea"/>
                <a:cs typeface="+mn-cs"/>
              </a:rPr>
              <a:t>utuc</a:t>
            </a: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, resekcja en-</a:t>
            </a:r>
            <a:r>
              <a:rPr lang="pl-PL" sz="2400" kern="1200" dirty="0" err="1">
                <a:solidFill>
                  <a:srgbClr val="1F7A82"/>
                </a:solidFill>
                <a:latin typeface="+mj-lt"/>
                <a:ea typeface="+mn-ea"/>
                <a:cs typeface="+mn-cs"/>
              </a:rPr>
              <a:t>block</a:t>
            </a: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 guzów pęcherza.</a:t>
            </a:r>
            <a:endParaRPr lang="pl-PL" sz="2700" kern="1200" dirty="0">
              <a:solidFill>
                <a:srgbClr val="1F7A8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4CCDA6FE-FCCD-5E22-7C1F-902AC62518F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;p3" descr="preencoded.png">
            <a:extLst>
              <a:ext uri="{FF2B5EF4-FFF2-40B4-BE49-F238E27FC236}">
                <a16:creationId xmlns:a16="http://schemas.microsoft.com/office/drawing/2014/main" id="{89DC869E-8786-A716-F577-1EDABB47F3C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C68287A5-8F5B-9A78-80C0-3452EC65BBB4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31DC8824-D4E6-EF3A-D6A1-BC14AF8C5A2D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10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10371569" y="5381077"/>
            <a:ext cx="64725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A5568"/>
              </a:buClr>
              <a:buSzPts val="1650"/>
              <a:buFont typeface="Arial"/>
              <a:buNone/>
            </a:pPr>
            <a:r>
              <a:rPr lang="en-US" sz="1650">
                <a:solidFill>
                  <a:schemeClr val="lt1"/>
                </a:solidFill>
              </a:rPr>
              <a:t>Tekst</a:t>
            </a:r>
            <a:endParaRPr sz="165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4583283" y="2259797"/>
            <a:ext cx="9821690" cy="74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>
              <a:buClr>
                <a:srgbClr val="2D9CA6"/>
              </a:buClr>
              <a:buSzPts val="1650"/>
            </a:pPr>
            <a:r>
              <a:rPr lang="pl-PL" sz="3400" b="1" dirty="0">
                <a:solidFill>
                  <a:srgbClr val="2D9CA6"/>
                </a:solidFill>
                <a:ea typeface="Calibri"/>
              </a:rPr>
              <a:t>KOMPLETNE ZESTAWY DO LAPAROSKOPII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1650" b="1" i="0" u="none" strike="noStrike" cap="none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715" y="3487368"/>
            <a:ext cx="11190569" cy="5608575"/>
          </a:xfrm>
          <a:prstGeom prst="rect">
            <a:avLst/>
          </a:prstGeom>
        </p:spPr>
      </p:pic>
      <p:pic>
        <p:nvPicPr>
          <p:cNvPr id="12" name="Google Shape;227;p13" title="FalaPRZEZROCZYSTA.png"/>
          <p:cNvPicPr preferRelativeResize="0"/>
          <p:nvPr/>
        </p:nvPicPr>
        <p:blipFill rotWithShape="1">
          <a:blip r:embed="rId4">
            <a:alphaModFix amt="16000"/>
          </a:blip>
          <a:srcRect r="1029" b="38462"/>
          <a:stretch/>
        </p:blipFill>
        <p:spPr>
          <a:xfrm>
            <a:off x="4791950" y="5571169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;p3" title="Rzecz_pospolita.png">
            <a:extLst>
              <a:ext uri="{FF2B5EF4-FFF2-40B4-BE49-F238E27FC236}">
                <a16:creationId xmlns:a16="http://schemas.microsoft.com/office/drawing/2014/main" id="{39E9BD68-273C-0004-3B4B-8D24E823F39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;p3" descr="preencoded.png">
            <a:extLst>
              <a:ext uri="{FF2B5EF4-FFF2-40B4-BE49-F238E27FC236}">
                <a16:creationId xmlns:a16="http://schemas.microsoft.com/office/drawing/2014/main" id="{C39F5F3F-8481-1BE2-DAA9-3A81A2BCE9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7608B44B-ADF3-0871-A5D1-4B9D8AFF30C1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56319A39-4BFB-B7A8-2CE8-2A58715414F4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600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10371569" y="5381077"/>
            <a:ext cx="64725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A5568"/>
              </a:buClr>
              <a:buSzPts val="1650"/>
              <a:buFont typeface="Arial"/>
              <a:buNone/>
            </a:pPr>
            <a:r>
              <a:rPr lang="en-US" sz="1650">
                <a:solidFill>
                  <a:schemeClr val="lt1"/>
                </a:solidFill>
              </a:rPr>
              <a:t>Tekst</a:t>
            </a:r>
            <a:endParaRPr sz="165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864962" y="2078086"/>
            <a:ext cx="9958589" cy="296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>
              <a:buClr>
                <a:srgbClr val="2D9CA6"/>
              </a:buClr>
              <a:buSzPts val="1650"/>
            </a:pPr>
            <a:endParaRPr lang="pl-PL" sz="1800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r>
              <a:rPr lang="pl-PL" sz="3200" dirty="0">
                <a:solidFill>
                  <a:srgbClr val="2D9CA6"/>
                </a:solidFill>
                <a:ea typeface="Calibri"/>
              </a:rPr>
              <a:t>RESEKTOSKOPY BIPOLARNE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3200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r>
              <a:rPr lang="pl-PL" sz="3200" dirty="0">
                <a:solidFill>
                  <a:srgbClr val="2D9CA6"/>
                </a:solidFill>
                <a:ea typeface="Calibri"/>
              </a:rPr>
              <a:t>RESEKTOSKOPY MONOPOLARNE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3200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r>
              <a:rPr lang="pl-PL" sz="3200" dirty="0">
                <a:solidFill>
                  <a:srgbClr val="2D9CA6"/>
                </a:solidFill>
                <a:ea typeface="Calibri"/>
              </a:rPr>
              <a:t>ZESTAWY DO ENUKLEACJI GUZÓW en-</a:t>
            </a:r>
            <a:r>
              <a:rPr lang="pl-PL" sz="3200" dirty="0" err="1">
                <a:solidFill>
                  <a:srgbClr val="2D9CA6"/>
                </a:solidFill>
                <a:ea typeface="Calibri"/>
              </a:rPr>
              <a:t>block</a:t>
            </a:r>
            <a:endParaRPr lang="pl-PL" sz="3200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800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i="0" u="none" strike="noStrike" cap="none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1995" y="1733511"/>
            <a:ext cx="6600825" cy="4572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38" y="6305511"/>
            <a:ext cx="4708411" cy="3393724"/>
          </a:xfrm>
          <a:prstGeom prst="rect">
            <a:avLst/>
          </a:prstGeom>
        </p:spPr>
      </p:pic>
      <p:pic>
        <p:nvPicPr>
          <p:cNvPr id="16" name="Symbol zastępczy zawartości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33" y="6329661"/>
            <a:ext cx="4623187" cy="3393724"/>
          </a:xfrm>
          <a:prstGeom prst="rect">
            <a:avLst/>
          </a:prstGeom>
        </p:spPr>
      </p:pic>
      <p:pic>
        <p:nvPicPr>
          <p:cNvPr id="13" name="Google Shape;36;p4" title="FalaPRZEZROCZYSTA.png"/>
          <p:cNvPicPr preferRelativeResize="0"/>
          <p:nvPr/>
        </p:nvPicPr>
        <p:blipFill rotWithShape="1">
          <a:blip r:embed="rId6">
            <a:alphaModFix amt="16000"/>
          </a:blip>
          <a:srcRect r="1029" b="38462"/>
          <a:stretch/>
        </p:blipFill>
        <p:spPr>
          <a:xfrm>
            <a:off x="6697016" y="6915545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B5D06CCA-3CA1-3A9C-2368-AC253408DE7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;p3" descr="preencoded.png">
            <a:extLst>
              <a:ext uri="{FF2B5EF4-FFF2-40B4-BE49-F238E27FC236}">
                <a16:creationId xmlns:a16="http://schemas.microsoft.com/office/drawing/2014/main" id="{9E7FF92D-B2CD-DF4A-8E5D-69F07ECD3F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7B8FB55A-F6BE-02A0-41A7-11CAB27511C0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03B1D953-3A90-DE19-92D8-8FF1DCE3376D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112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3799977" y="129680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10371569" y="5381077"/>
            <a:ext cx="64725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A5568"/>
              </a:buClr>
              <a:buSzPts val="1650"/>
              <a:buFont typeface="Arial"/>
              <a:buNone/>
            </a:pPr>
            <a:r>
              <a:rPr lang="en-US" sz="1650">
                <a:solidFill>
                  <a:schemeClr val="lt1"/>
                </a:solidFill>
              </a:rPr>
              <a:t>Tekst</a:t>
            </a:r>
            <a:endParaRPr sz="165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1632049" y="2396452"/>
            <a:ext cx="9958589" cy="645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>
              <a:buClr>
                <a:srgbClr val="2D9CA6"/>
              </a:buClr>
              <a:buSzPts val="1650"/>
            </a:pPr>
            <a:endParaRPr lang="pl-PL" sz="1800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800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ea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i="0" u="none" strike="noStrike" cap="none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04227" y="4609173"/>
            <a:ext cx="5821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)</a:t>
            </a:r>
          </a:p>
        </p:txBody>
      </p:sp>
      <p:pic>
        <p:nvPicPr>
          <p:cNvPr id="13" name="Google Shape;36;p4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4804250" y="5538277"/>
            <a:ext cx="13483750" cy="471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" y="1347559"/>
            <a:ext cx="7916408" cy="7974195"/>
          </a:xfrm>
          <a:prstGeom prst="rect">
            <a:avLst/>
          </a:prstGeom>
        </p:spPr>
      </p:pic>
      <p:pic>
        <p:nvPicPr>
          <p:cNvPr id="18" name="Symbol zastępczy zawartości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9973" y="1326790"/>
            <a:ext cx="5263508" cy="4690076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9107" y="1347559"/>
            <a:ext cx="4492925" cy="4715830"/>
          </a:xfrm>
          <a:prstGeom prst="rect">
            <a:avLst/>
          </a:prstGeom>
        </p:spPr>
      </p:pic>
      <p:pic>
        <p:nvPicPr>
          <p:cNvPr id="20" name="Symbol zastępczy zawartości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265" y="6637647"/>
            <a:ext cx="8450441" cy="1595831"/>
          </a:xfrm>
          <a:prstGeom prst="rect">
            <a:avLst/>
          </a:prstGeom>
        </p:spPr>
      </p:pic>
      <p:sp>
        <p:nvSpPr>
          <p:cNvPr id="21" name="Google Shape;144;p8"/>
          <p:cNvSpPr/>
          <p:nvPr/>
        </p:nvSpPr>
        <p:spPr>
          <a:xfrm>
            <a:off x="309720" y="147594"/>
            <a:ext cx="8989059" cy="102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lvl="0">
              <a:buClr>
                <a:srgbClr val="2D9CA6"/>
              </a:buClr>
              <a:buSzPts val="1650"/>
            </a:pPr>
            <a:r>
              <a:rPr lang="pl-PL" sz="3400" b="1" dirty="0">
                <a:solidFill>
                  <a:srgbClr val="2D9CA6"/>
                </a:solidFill>
                <a:ea typeface="Calibri"/>
              </a:rPr>
              <a:t>DIATERMIA  VIO 3 Firmy ERBE</a:t>
            </a:r>
          </a:p>
          <a:p>
            <a:pPr lvl="0">
              <a:buClr>
                <a:srgbClr val="2D9CA6"/>
              </a:buClr>
              <a:buSzPts val="1650"/>
            </a:pPr>
            <a:endParaRPr lang="pl-PL" sz="1650" b="1" i="0" u="none" strike="noStrike" cap="none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lang="pl-PL" sz="1650" b="1" dirty="0">
              <a:solidFill>
                <a:srgbClr val="2D9C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2D9CA6"/>
              </a:buClr>
              <a:buSzPts val="1650"/>
            </a:pP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51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/>
          <p:nvPr/>
        </p:nvSpPr>
        <p:spPr>
          <a:xfrm>
            <a:off x="14672408" y="485775"/>
            <a:ext cx="304409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2A37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3" title="FalaPRZEZROCZYSTA.png"/>
          <p:cNvPicPr preferRelativeResize="0"/>
          <p:nvPr/>
        </p:nvPicPr>
        <p:blipFill rotWithShape="1">
          <a:blip r:embed="rId3">
            <a:alphaModFix amt="16000"/>
          </a:blip>
          <a:srcRect r="1029" b="38462"/>
          <a:stretch/>
        </p:blipFill>
        <p:spPr>
          <a:xfrm>
            <a:off x="5354658" y="5571170"/>
            <a:ext cx="13483750" cy="471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15191679" y="485775"/>
            <a:ext cx="3096321" cy="12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buClr>
                <a:srgbClr val="1F2A37"/>
              </a:buClr>
              <a:buSzPts val="1050"/>
            </a:pPr>
            <a:r>
              <a:rPr lang="pl-PL" sz="1200" b="1" dirty="0">
                <a:solidFill>
                  <a:srgbClr val="1F7A82"/>
                </a:solidFill>
              </a:rPr>
              <a:t> </a:t>
            </a:r>
            <a:endParaRPr lang="pl-PL" sz="1200" dirty="0">
              <a:solidFill>
                <a:srgbClr val="1F7A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982698" y="4444766"/>
            <a:ext cx="74548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WZROST DOSTĘPNOŚCI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pl-PL" sz="2400" kern="1200" dirty="0">
              <a:solidFill>
                <a:srgbClr val="1F7A82"/>
              </a:solidFill>
              <a:latin typeface="+mj-lt"/>
              <a:ea typeface="+mn-ea"/>
              <a:cs typeface="+mn-cs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SKRÓCENIE PROCESU LECZENIA</a:t>
            </a:r>
            <a:b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</a:br>
            <a:endParaRPr lang="pl-PL" sz="2400" kern="1200" dirty="0">
              <a:solidFill>
                <a:srgbClr val="1F7A82"/>
              </a:solidFill>
              <a:latin typeface="+mj-lt"/>
              <a:ea typeface="+mn-ea"/>
              <a:cs typeface="+mn-cs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pl-PL" sz="2400" kern="1200" dirty="0">
                <a:solidFill>
                  <a:srgbClr val="1F7A82"/>
                </a:solidFill>
                <a:latin typeface="+mj-lt"/>
                <a:ea typeface="+mn-ea"/>
                <a:cs typeface="+mn-cs"/>
              </a:rPr>
              <a:t>ZWIĘKSZENIE BEZPIECZEŃSTWA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pl-PL" sz="2400" kern="1200" dirty="0">
              <a:solidFill>
                <a:srgbClr val="1F7A8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77680" y="2062273"/>
            <a:ext cx="1032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1F7A82"/>
                </a:solidFill>
              </a:rPr>
              <a:t>SPODZIEWANE EFEKTY W ZWIĄZKUZ INWESTYCJĄ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575" y="2523938"/>
            <a:ext cx="7853727" cy="5844634"/>
          </a:xfrm>
          <a:prstGeom prst="rect">
            <a:avLst/>
          </a:prstGeom>
        </p:spPr>
      </p:pic>
      <p:pic>
        <p:nvPicPr>
          <p:cNvPr id="2" name="Google Shape;19;p3" title="Rzecz_pospolita.png">
            <a:extLst>
              <a:ext uri="{FF2B5EF4-FFF2-40B4-BE49-F238E27FC236}">
                <a16:creationId xmlns:a16="http://schemas.microsoft.com/office/drawing/2014/main" id="{102A8C70-F4DE-FAF4-8220-93F6D2969BB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0523" y="171271"/>
            <a:ext cx="8364450" cy="1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;p3" descr="preencoded.png">
            <a:extLst>
              <a:ext uri="{FF2B5EF4-FFF2-40B4-BE49-F238E27FC236}">
                <a16:creationId xmlns:a16="http://schemas.microsoft.com/office/drawing/2014/main" id="{90536E80-39F3-5CD9-23B1-7857262122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08" y="-38171"/>
            <a:ext cx="1967612" cy="16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6C2FF85E-F18E-E500-1D62-E9F4BF4C6533}"/>
              </a:ext>
            </a:extLst>
          </p:cNvPr>
          <p:cNvSpPr/>
          <p:nvPr/>
        </p:nvSpPr>
        <p:spPr>
          <a:xfrm>
            <a:off x="1775808" y="211447"/>
            <a:ext cx="45273" cy="1136424"/>
          </a:xfrm>
          <a:prstGeom prst="rect">
            <a:avLst/>
          </a:prstGeom>
          <a:solidFill>
            <a:srgbClr val="B5DD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417B3F14-265A-C55A-3B52-077D8E55FC08}"/>
              </a:ext>
            </a:extLst>
          </p:cNvPr>
          <p:cNvSpPr/>
          <p:nvPr/>
        </p:nvSpPr>
        <p:spPr>
          <a:xfrm>
            <a:off x="1966504" y="587766"/>
            <a:ext cx="4074019" cy="35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7A82"/>
              </a:buClr>
              <a:buSzPts val="105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1F7A82"/>
                </a:solidFill>
                <a:latin typeface="Arial"/>
                <a:ea typeface="Arial"/>
                <a:cs typeface="Arial"/>
                <a:sym typeface="Arial"/>
              </a:rPr>
              <a:t>UROVITA KONFERENCJA KPO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956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278EA49D317D40B1BEEAAA3CCFB381" ma:contentTypeVersion="11" ma:contentTypeDescription="Utwórz nowy dokument." ma:contentTypeScope="" ma:versionID="e9f8146d488d194e872013de0919cd39">
  <xsd:schema xmlns:xsd="http://www.w3.org/2001/XMLSchema" xmlns:xs="http://www.w3.org/2001/XMLSchema" xmlns:p="http://schemas.microsoft.com/office/2006/metadata/properties" xmlns:ns2="00a0b70c-f649-4cbf-a280-fffc96e4291c" xmlns:ns3="8224d856-492a-41df-b635-dd7706d7e043" targetNamespace="http://schemas.microsoft.com/office/2006/metadata/properties" ma:root="true" ma:fieldsID="45299b1e970c6bf6b943ecdc7a8ddca4" ns2:_="" ns3:_="">
    <xsd:import namespace="00a0b70c-f649-4cbf-a280-fffc96e4291c"/>
    <xsd:import namespace="8224d856-492a-41df-b635-dd7706d7e0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0b70c-f649-4cbf-a280-fffc96e429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c33bc02c-fb02-471c-b56c-d173561c21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4d856-492a-41df-b635-dd7706d7e04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de50450-8855-4bee-9973-a9ac56c6ce06}" ma:internalName="TaxCatchAll" ma:showField="CatchAllData" ma:web="8224d856-492a-41df-b635-dd7706d7e0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24d856-492a-41df-b635-dd7706d7e043" xsi:nil="true"/>
    <lcf76f155ced4ddcb4097134ff3c332f xmlns="00a0b70c-f649-4cbf-a280-fffc96e4291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24EB1B-2282-49E3-A638-91E0C3869FCC}"/>
</file>

<file path=customXml/itemProps2.xml><?xml version="1.0" encoding="utf-8"?>
<ds:datastoreItem xmlns:ds="http://schemas.openxmlformats.org/officeDocument/2006/customXml" ds:itemID="{B1CADDFA-DBCC-4A5B-AA3F-4AA6BC6E2FF1}"/>
</file>

<file path=customXml/itemProps3.xml><?xml version="1.0" encoding="utf-8"?>
<ds:datastoreItem xmlns:ds="http://schemas.openxmlformats.org/officeDocument/2006/customXml" ds:itemID="{2F61F89B-80B7-48E8-8F2F-0CBC48FFC613}"/>
</file>

<file path=docProps/app.xml><?xml version="1.0" encoding="utf-8"?>
<Properties xmlns="http://schemas.openxmlformats.org/officeDocument/2006/extended-properties" xmlns:vt="http://schemas.openxmlformats.org/officeDocument/2006/docPropsVTypes">
  <TotalTime>3515</TotalTime>
  <Words>1027</Words>
  <Application>Microsoft Macintosh PowerPoint</Application>
  <PresentationFormat>Niestandardowy</PresentationFormat>
  <Paragraphs>167</Paragraphs>
  <Slides>28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Laserowa resekcja guzów pęcherza moczowego wykonywana z użyciem lasera tulowego (TULA)</vt:lpstr>
      <vt:lpstr>Prezentacja programu PowerPoint</vt:lpstr>
      <vt:lpstr>DOKŁADNIEJSZA WIZUALIZACJA</vt:lpstr>
      <vt:lpstr>Prezentacja programu PowerPoint</vt:lpstr>
      <vt:lpstr>LASEROWA ABLACJA GUZÓW GÓRNYCH DRÓG MOCZOWYCH</vt:lpstr>
      <vt:lpstr>ZESTAWY DO KRIOABLACJI:   </vt:lpstr>
      <vt:lpstr>ZESTAWY DO KRIOABLACJI:   </vt:lpstr>
      <vt:lpstr>KRIOABLACJA  na przykładzie leczenia guza nerki</vt:lpstr>
      <vt:lpstr>KRIOSONDA</vt:lpstr>
      <vt:lpstr>MECHANIZM DZIAŁANIA KRIOABLACJI</vt:lpstr>
      <vt:lpstr>Prezentacja programu PowerPoint</vt:lpstr>
      <vt:lpstr>Prezentacja programu PowerPoint</vt:lpstr>
      <vt:lpstr>Prezentacja programu PowerPoint</vt:lpstr>
      <vt:lpstr>Prezentacja programu PowerPoint</vt:lpstr>
      <vt:lpstr>OBRAZ TK PRZED I PO KRIOABLACJI</vt:lpstr>
      <vt:lpstr>SKUTECZNOŚĆ KRIOABLACJI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Grzesiek</dc:creator>
  <cp:lastModifiedBy>Microsoft Office User</cp:lastModifiedBy>
  <cp:revision>83</cp:revision>
  <dcterms:modified xsi:type="dcterms:W3CDTF">2026-05-13T12:08:35Z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0x0101000C278EA49D317D40B1BEEAAA3CCFB381</vt:lpwstr>
  </property>
</Properties>
</file>