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8" autoAdjust="0"/>
    <p:restoredTop sz="94660"/>
  </p:normalViewPr>
  <p:slideViewPr>
    <p:cSldViewPr snapToGrid="0">
      <p:cViewPr varScale="1">
        <p:scale>
          <a:sx n="46" d="100"/>
          <a:sy n="46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400" b="0" strike="noStrike" spc="-1">
                <a:solidFill>
                  <a:srgbClr val="000000"/>
                </a:solidFill>
                <a:latin typeface="Arial" panose="020B0704020202020204"/>
              </a:rPr>
              <a:t>Kliknij, aby przesunąć slajd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2000" b="0" strike="noStrike" spc="-1">
                <a:latin typeface="Arial" panose="020B0704020202020204"/>
              </a:rPr>
              <a:t>Kliknij, aby edytować format notatek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1400" b="0" strike="noStrike" spc="-1">
                <a:latin typeface="Times New Roman" panose="02020603050405020304"/>
              </a:rPr>
              <a:t>&lt;główka&gt;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pl-PL" sz="1400" b="0" strike="noStrike" spc="-1">
                <a:latin typeface="Times New Roman" panose="02020603050405020304"/>
              </a:rPr>
              <a:t>&lt;data/godzina&gt;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 panose="02020603050405020304"/>
              </a:rPr>
              <a:t>&lt;stopka&gt;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E5154C61-35AD-4692-A518-7EF2A0AE6D3D}" type="slidenum">
              <a:rPr lang="pl-PL" sz="1400" b="0" strike="noStrike" spc="-1">
                <a:latin typeface="Times New Roman" panose="02020603050405020304"/>
              </a:rPr>
              <a:t>‹#›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44A11CD-7308-41BC-9F68-9A4FE3EF6AB2}" type="slidenum">
              <a:rPr lang="en-US" sz="1400" b="0" strike="noStrike" spc="-1">
                <a:latin typeface="Times New Roman" panose="02020603050405020304"/>
              </a:rPr>
              <a:t>1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DB5FAFBD-5C8B-4059-B731-31B6E7835DE6}" type="slidenum">
              <a:rPr lang="en-US" sz="1400" b="0" strike="noStrike" spc="-1">
                <a:latin typeface="Times New Roman" panose="02020603050405020304"/>
              </a:rPr>
              <a:t>10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863804BB-1E7C-4DFE-93CD-2C7D58108148}" type="slidenum">
              <a:rPr lang="en-US" sz="1400" b="0" strike="noStrike" spc="-1">
                <a:latin typeface="Times New Roman" panose="02020603050405020304"/>
              </a:rPr>
              <a:t>11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5236EC13-BF89-4323-90F6-FE880CCAE0F8}" type="slidenum">
              <a:rPr lang="en-US" sz="1400" b="0" strike="noStrike" spc="-1">
                <a:latin typeface="Times New Roman" panose="02020603050405020304"/>
              </a:rPr>
              <a:t>12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C84949E1-13B1-4341-9FBF-C64350F790DA}" type="slidenum">
              <a:rPr lang="en-US" sz="1400" b="0" strike="noStrike" spc="-1">
                <a:latin typeface="Times New Roman" panose="02020603050405020304"/>
              </a:rPr>
              <a:t>2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8331B499-F62A-43F3-9D82-7EC44F1EC205}" type="slidenum">
              <a:rPr lang="en-US" sz="1400" b="0" strike="noStrike" spc="-1">
                <a:latin typeface="Times New Roman" panose="02020603050405020304"/>
              </a:rPr>
              <a:t>3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D81BA4B-06DA-4620-BC9C-CAB1F4AA0C49}" type="slidenum">
              <a:rPr lang="en-US" sz="1400" b="0" strike="noStrike" spc="-1">
                <a:latin typeface="Times New Roman" panose="02020603050405020304"/>
              </a:rPr>
              <a:t>4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1BC425D-24D9-4815-B9DF-2FDA46E68285}" type="slidenum">
              <a:rPr lang="en-US" sz="1400" b="0" strike="noStrike" spc="-1">
                <a:latin typeface="Times New Roman" panose="02020603050405020304"/>
              </a:rPr>
              <a:t>5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F5905B2C-505B-4F74-90F8-5086AEAC92A1}" type="slidenum">
              <a:rPr lang="en-US" sz="1400" b="0" strike="noStrike" spc="-1">
                <a:latin typeface="Times New Roman" panose="02020603050405020304"/>
              </a:rPr>
              <a:t>6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4BC5E249-B18D-445E-8E09-006FFD56F4C7}" type="slidenum">
              <a:rPr lang="en-US" sz="1400" b="0" strike="noStrike" spc="-1">
                <a:latin typeface="Times New Roman" panose="02020603050405020304"/>
              </a:rPr>
              <a:t>7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22AC927-FCA9-43B2-9697-CADDD9E65E1C}" type="slidenum">
              <a:rPr lang="en-US" sz="1400" b="0" strike="noStrike" spc="-1">
                <a:latin typeface="Times New Roman" panose="02020603050405020304"/>
              </a:rPr>
              <a:t>8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pl-PL" sz="2000" b="0" strike="noStrike" spc="-1">
              <a:latin typeface="Arial" panose="020B0704020202020204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04793055-6470-4DBF-8C6B-4FF290F4ACA8}" type="slidenum">
              <a:rPr lang="en-US" sz="1400" b="0" strike="noStrike" spc="-1">
                <a:latin typeface="Times New Roman" panose="02020603050405020304"/>
              </a:rPr>
              <a:t>9</a:t>
            </a:fld>
            <a:endParaRPr lang="pl-PL" sz="14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1400" b="0" strike="noStrike" spc="-1">
              <a:solidFill>
                <a:srgbClr val="000000"/>
              </a:solidFill>
              <a:latin typeface="Arial" panose="020B07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400" b="0" strike="noStrike" spc="-1">
                <a:solidFill>
                  <a:srgbClr val="000000"/>
                </a:solidFill>
                <a:latin typeface="Arial" panose="020B0704020202020204"/>
              </a:rPr>
              <a:t>Kliknij, aby edytować format tekstu tytułu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 panose="020B0704020202020204"/>
              </a:rPr>
              <a:t>Kliknij, aby edytować format tekstu konspektu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 panose="020B0704020202020204"/>
              </a:rPr>
              <a:t>Drugi poziom konspektu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 panose="020B0704020202020204"/>
              </a:rPr>
              <a:t>Trzeci poziom konspektu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 panose="020B0704020202020204"/>
              </a:rPr>
              <a:t>Czwarty poziom konspektu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 panose="020B0704020202020204"/>
              </a:rPr>
              <a:t>Piąty poziom konspektu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 panose="020B0704020202020204"/>
              </a:rPr>
              <a:t>Szósty poziom konspektu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 panose="020B0704020202020204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16;p3"/>
          <p:cNvPicPr/>
          <p:nvPr/>
        </p:nvPicPr>
        <p:blipFill>
          <a:blip r:embed="rId3"/>
          <a:srcRect r="1030" b="38458"/>
          <a:stretch>
            <a:fillRect/>
          </a:stretch>
        </p:blipFill>
        <p:spPr>
          <a:xfrm>
            <a:off x="1097280" y="4274640"/>
            <a:ext cx="17190360" cy="601200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17;p3"/>
          <p:cNvSpPr/>
          <p:nvPr/>
        </p:nvSpPr>
        <p:spPr>
          <a:xfrm>
            <a:off x="2165760" y="4001760"/>
            <a:ext cx="13734720" cy="1958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US" sz="3400" b="1" strike="noStrike" spc="-1">
                <a:solidFill>
                  <a:srgbClr val="137B80"/>
                </a:solidFill>
                <a:latin typeface="Arial" panose="020B0704020202020204"/>
                <a:ea typeface="Arial" panose="020B0704020202020204"/>
              </a:rPr>
              <a:t>„Interdyscyplinarna opieka onkologiczna z wykorzystaniem</a:t>
            </a:r>
            <a:endParaRPr lang="pl-PL" sz="3400" b="0" strike="noStrike" spc="-1">
              <a:latin typeface="Arial" panose="020B0704020202020204"/>
            </a:endParaRP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US" sz="3400" b="1" strike="noStrike" spc="-1">
                <a:solidFill>
                  <a:srgbClr val="137B80"/>
                </a:solidFill>
                <a:latin typeface="Arial" panose="020B0704020202020204"/>
                <a:ea typeface="Arial" panose="020B0704020202020204"/>
              </a:rPr>
              <a:t>nowoczesnych technologii leczenia zabiegowego</a:t>
            </a:r>
            <a:endParaRPr lang="pl-PL" sz="3400" b="0" strike="noStrike" spc="-1">
              <a:latin typeface="Arial" panose="020B0704020202020204"/>
            </a:endParaRP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US" sz="3400" b="1" strike="noStrike" spc="-1">
                <a:solidFill>
                  <a:srgbClr val="137B80"/>
                </a:solidFill>
                <a:latin typeface="Arial" panose="020B0704020202020204"/>
                <a:ea typeface="Arial" panose="020B0704020202020204"/>
              </a:rPr>
              <a:t>i systemowego z uwzględnieniem środków KPO”</a:t>
            </a:r>
            <a:endParaRPr lang="pl-PL" sz="3400" b="0" strike="noStrike" spc="-1">
              <a:latin typeface="Arial" panose="020B0704020202020204"/>
            </a:endParaRPr>
          </a:p>
          <a:p>
            <a:pPr algn="ctr">
              <a:lnSpc>
                <a:spcPct val="130000"/>
              </a:lnSpc>
              <a:tabLst>
                <a:tab pos="0" algn="l"/>
              </a:tabLst>
            </a:pPr>
            <a:endParaRPr lang="pl-PL" sz="3400" b="0" strike="noStrike" spc="-1">
              <a:latin typeface="Arial" panose="020B0704020202020204"/>
            </a:endParaRPr>
          </a:p>
        </p:txBody>
      </p:sp>
      <p:sp>
        <p:nvSpPr>
          <p:cNvPr id="46" name="Google Shape;18;p3"/>
          <p:cNvSpPr/>
          <p:nvPr/>
        </p:nvSpPr>
        <p:spPr>
          <a:xfrm>
            <a:off x="4599720" y="6234120"/>
            <a:ext cx="8548920" cy="102492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47" name="Google Shape;19;p3"/>
          <p:cNvPicPr/>
          <p:nvPr/>
        </p:nvPicPr>
        <p:blipFill>
          <a:blip r:embed="rId4"/>
          <a:stretch>
            <a:fillRect/>
          </a:stretch>
        </p:blipFill>
        <p:spPr>
          <a:xfrm>
            <a:off x="4692240" y="6158160"/>
            <a:ext cx="8364240" cy="117612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20;p3" descr="preencoded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401240" y="1180800"/>
            <a:ext cx="3484800" cy="295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24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125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126" name="Google Shape;45;p5"/>
          <p:cNvSpPr/>
          <p:nvPr/>
        </p:nvSpPr>
        <p:spPr>
          <a:xfrm>
            <a:off x="1613571" y="2178400"/>
            <a:ext cx="15551897" cy="4214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pl-PL" sz="3500" b="1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Model leczenia skojarzonego w raku pęcherza moczowego</a:t>
            </a: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Diagnostyka - ustalenie rozpoznania, potwierdzenie histopatologiczne, 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ocena zaawansowania choroby,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Konsylium - ustalenie planu leczenia,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Konsultacja onkologiczna - kwalifikacja do chemioterapii przedoperacyjnej,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Leczenie systemowe 4-6 cykli chemioterapii,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Ocena skuteczności leczenia,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Przygotowanie do leczenia operacyjnego: konsultacje, kardiolog, anestezjolog, urolog, dietetyk,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Leczenie operacyjne w 6-8 tyg. po zakończeniu chemioterapii,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Konsultacja onkologiczna i urologiczna z wynikiem histopatologicznym, 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ocena skuteczności leczenia, kwalifikacja do leczenia uzupełniającego.</a:t>
            </a:r>
            <a:endParaRPr lang="pl-PL" sz="2850" b="0" strike="noStrike" spc="-1" dirty="0">
              <a:latin typeface="Arial" panose="020B0704020202020204"/>
            </a:endParaRPr>
          </a:p>
        </p:txBody>
      </p:sp>
      <p:sp>
        <p:nvSpPr>
          <p:cNvPr id="127" name="Google Shape;46;p5"/>
          <p:cNvSpPr/>
          <p:nvPr/>
        </p:nvSpPr>
        <p:spPr>
          <a:xfrm>
            <a:off x="952560" y="384912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28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129" name="Google Shape;48;p5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30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33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134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135" name="Google Shape;45;p5"/>
          <p:cNvSpPr/>
          <p:nvPr/>
        </p:nvSpPr>
        <p:spPr>
          <a:xfrm>
            <a:off x="448310" y="1985010"/>
            <a:ext cx="17696180" cy="5394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pl-PL" sz="3500" b="1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     Znaczenie zaplecza technologicznego</a:t>
            </a:r>
            <a:endParaRPr lang="pl-PL" sz="3500" b="0" strike="noStrike" spc="-1">
              <a:solidFill>
                <a:srgbClr val="1F2A37"/>
              </a:solidFill>
              <a:latin typeface="Arial" panose="020B0704020202020204"/>
              <a:ea typeface="Calibri"/>
            </a:endParaRPr>
          </a:p>
          <a:p>
            <a:pPr algn="ctr">
              <a:lnSpc>
                <a:spcPct val="130000"/>
              </a:lnSpc>
              <a:tabLst>
                <a:tab pos="0" algn="l"/>
              </a:tabLst>
            </a:pPr>
            <a:endParaRPr lang="pl-PL" sz="3500" b="0" strike="noStrike" spc="-1">
              <a:solidFill>
                <a:srgbClr val="1F2A37"/>
              </a:solidFill>
              <a:latin typeface="Arial" panose="020B0704020202020204"/>
              <a:ea typeface="Calibri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310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Zaplecze technologiczne w leczeniu pacjentów onkologicznych ma kluczowe znaczenie dla zwiększenia szans na wyleczenie i poprawę komfortu życia.</a:t>
            </a:r>
            <a:endParaRPr lang="pl-PL" sz="3100" b="0" strike="noStrike" spc="-1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2850" b="0" strike="noStrike" spc="-1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Dzięki środkom finansowym pozyskanym z KPO Oddział Onkologii otrzymał:</a:t>
            </a:r>
            <a:endParaRPr lang="pl-PL" sz="2850" b="0" strike="noStrike" spc="-1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kardiomonitory (monitorowanie parametrów życiowych w trakcie leczenia </a:t>
            </a:r>
            <a:endParaRPr lang="pl-PL" sz="2850" b="0" strike="noStrike" spc="-1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u pacjentów obciążonych chorobami układu oddechowego i sercowo - naczyniowego, szybkie wykrywanie powikłań, możliwość natychmiastowej reakcji personelu),</a:t>
            </a:r>
            <a:endParaRPr lang="pl-PL" sz="2850" b="0" strike="noStrike" spc="-1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pompy infuzyjne (precyzyjne dawkowanie leków, minimalizacja błędów),</a:t>
            </a:r>
            <a:endParaRPr lang="pl-PL" sz="2850" b="0" strike="noStrike" spc="-1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USG - szybka ocena stanu pacjenta, ocena skuteczności leczenia, </a:t>
            </a:r>
            <a:endParaRPr lang="pl-PL" sz="2850" b="0" strike="noStrike" spc="-1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możliwość odbarczenia płynu w jamach ciała. </a:t>
            </a:r>
            <a:endParaRPr lang="pl-PL" sz="2850" b="0" strike="noStrike" spc="-1">
              <a:latin typeface="Arial" panose="020B0704020202020204"/>
            </a:endParaRPr>
          </a:p>
        </p:txBody>
      </p:sp>
      <p:sp>
        <p:nvSpPr>
          <p:cNvPr id="136" name="Google Shape;46;p5"/>
          <p:cNvSpPr/>
          <p:nvPr/>
        </p:nvSpPr>
        <p:spPr>
          <a:xfrm>
            <a:off x="952560" y="396000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37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138" name="Google Shape;48;p5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39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140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365;p22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42" name="Google Shape;366;p22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143" name="Google Shape;367;p22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144" name="Google Shape;368;p22"/>
          <p:cNvSpPr/>
          <p:nvPr/>
        </p:nvSpPr>
        <p:spPr>
          <a:xfrm>
            <a:off x="842040" y="3065760"/>
            <a:ext cx="16873920" cy="16664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95000"/>
              </a:lnSpc>
              <a:tabLst>
                <a:tab pos="0" algn="l"/>
              </a:tabLst>
            </a:pPr>
            <a:r>
              <a:rPr lang="en-US" sz="12000" b="1" strike="noStrike" spc="-1">
                <a:solidFill>
                  <a:srgbClr val="2D9CA6"/>
                </a:solidFill>
                <a:latin typeface="Arial" panose="020B0704020202020204"/>
                <a:ea typeface="Arial" panose="020B0704020202020204"/>
              </a:rPr>
              <a:t>Dziękuję</a:t>
            </a:r>
            <a:r>
              <a:rPr lang="pl-PL" altLang="en-US" sz="12000" b="1" strike="noStrike" spc="-1">
                <a:solidFill>
                  <a:srgbClr val="2D9CA6"/>
                </a:solidFill>
                <a:latin typeface="Arial" panose="020B0704020202020204"/>
                <a:ea typeface="Arial" panose="020B0704020202020204"/>
              </a:rPr>
              <a:t> za uwagę</a:t>
            </a:r>
            <a:r>
              <a:rPr lang="pl-PL" sz="12000" b="1" strike="noStrike" spc="-1">
                <a:solidFill>
                  <a:srgbClr val="2D9CA6"/>
                </a:solidFill>
                <a:latin typeface="Arial" panose="020B0704020202020204"/>
                <a:ea typeface="Arial" panose="020B0704020202020204"/>
              </a:rPr>
              <a:t>!</a:t>
            </a:r>
            <a:endParaRPr lang="pl-PL" sz="12000" b="0" strike="noStrike" spc="-1">
              <a:latin typeface="Arial" panose="020B0704020202020204"/>
            </a:endParaRPr>
          </a:p>
        </p:txBody>
      </p:sp>
      <p:sp>
        <p:nvSpPr>
          <p:cNvPr id="145" name="Google Shape;369;p22"/>
          <p:cNvSpPr/>
          <p:nvPr/>
        </p:nvSpPr>
        <p:spPr>
          <a:xfrm>
            <a:off x="2850120" y="5629320"/>
            <a:ext cx="4198680" cy="35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3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PRELEGENT</a:t>
            </a:r>
            <a:endParaRPr lang="pl-PL" sz="1350" b="0" strike="noStrike" spc="-1">
              <a:latin typeface="Arial" panose="020B0704020202020204"/>
            </a:endParaRPr>
          </a:p>
        </p:txBody>
      </p:sp>
      <p:sp>
        <p:nvSpPr>
          <p:cNvPr id="146" name="Google Shape;370;p22"/>
          <p:cNvSpPr/>
          <p:nvPr/>
        </p:nvSpPr>
        <p:spPr>
          <a:xfrm>
            <a:off x="3036600" y="5999760"/>
            <a:ext cx="3825360" cy="390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100" b="1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lek. Anna Brodzińska-Cofalik</a:t>
            </a:r>
            <a:endParaRPr lang="pl-PL" sz="2100" b="1" strike="noStrike" spc="-1">
              <a:latin typeface="Arial" panose="020B0704020202020204"/>
            </a:endParaRPr>
          </a:p>
        </p:txBody>
      </p:sp>
      <p:sp>
        <p:nvSpPr>
          <p:cNvPr id="147" name="Google Shape;371;p22"/>
          <p:cNvSpPr/>
          <p:nvPr/>
        </p:nvSpPr>
        <p:spPr>
          <a:xfrm>
            <a:off x="10947600" y="5628600"/>
            <a:ext cx="2160000" cy="35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3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E-MAIL</a:t>
            </a:r>
            <a:endParaRPr lang="pl-PL" sz="1350" b="0" strike="noStrike" spc="-1">
              <a:latin typeface="Arial" panose="020B0704020202020204"/>
            </a:endParaRPr>
          </a:p>
        </p:txBody>
      </p:sp>
      <p:sp>
        <p:nvSpPr>
          <p:cNvPr id="148" name="Google Shape;372;p22"/>
          <p:cNvSpPr/>
          <p:nvPr/>
        </p:nvSpPr>
        <p:spPr>
          <a:xfrm>
            <a:off x="6339240" y="6037920"/>
            <a:ext cx="11377080" cy="352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2100" b="1" strike="noStrike" spc="-1">
                <a:solidFill>
                  <a:srgbClr val="1F2A37"/>
                </a:solidFill>
                <a:latin typeface="Arial" panose="020B0704020202020204"/>
                <a:ea typeface="Arial" panose="020B0704020202020204"/>
              </a:rPr>
              <a:t>anna.brodzinska-cofalik@urovita.pl</a:t>
            </a:r>
            <a:endParaRPr lang="pl-PL" sz="2100" b="1" strike="noStrike" spc="-1">
              <a:latin typeface="Arial" panose="020B0704020202020204"/>
            </a:endParaRPr>
          </a:p>
        </p:txBody>
      </p:sp>
      <p:sp>
        <p:nvSpPr>
          <p:cNvPr id="149" name="Google Shape;374;p22"/>
          <p:cNvSpPr/>
          <p:nvPr/>
        </p:nvSpPr>
        <p:spPr>
          <a:xfrm>
            <a:off x="11128320" y="6037920"/>
            <a:ext cx="2638080" cy="352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50" name="Google Shape;375;p22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pic>
        <p:nvPicPr>
          <p:cNvPr id="151" name="Google Shape;376;p22"/>
          <p:cNvPicPr/>
          <p:nvPr/>
        </p:nvPicPr>
        <p:blipFill>
          <a:blip r:embed="rId4"/>
          <a:srcRect r="1030" b="38458"/>
          <a:stretch>
            <a:fillRect/>
          </a:stretch>
        </p:blipFill>
        <p:spPr>
          <a:xfrm>
            <a:off x="6047640" y="6151680"/>
            <a:ext cx="12227760" cy="4134960"/>
          </a:xfrm>
          <a:prstGeom prst="rect">
            <a:avLst/>
          </a:prstGeom>
          <a:ln w="0">
            <a:noFill/>
          </a:ln>
        </p:spPr>
      </p:pic>
      <p:pic>
        <p:nvPicPr>
          <p:cNvPr id="152" name="Google Shape;377;p22" descr="preencoded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19" y="434352"/>
            <a:ext cx="10793331" cy="981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6;p4"/>
          <p:cNvSpPr/>
          <p:nvPr/>
        </p:nvSpPr>
        <p:spPr>
          <a:xfrm>
            <a:off x="1460520" y="504720"/>
            <a:ext cx="18720" cy="36180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0" name="Google Shape;27;p4"/>
          <p:cNvSpPr/>
          <p:nvPr/>
        </p:nvSpPr>
        <p:spPr>
          <a:xfrm>
            <a:off x="1631880" y="504720"/>
            <a:ext cx="2250000" cy="399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 dirty="0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51" name="Google Shape;28;p4"/>
          <p:cNvSpPr/>
          <p:nvPr/>
        </p:nvSpPr>
        <p:spPr>
          <a:xfrm>
            <a:off x="14672520" y="485640"/>
            <a:ext cx="3043800" cy="438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52" name="Google Shape;29;p4"/>
          <p:cNvSpPr/>
          <p:nvPr/>
        </p:nvSpPr>
        <p:spPr>
          <a:xfrm>
            <a:off x="952560" y="2498760"/>
            <a:ext cx="15696720" cy="1176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04000"/>
              </a:lnSpc>
              <a:tabLst>
                <a:tab pos="0" algn="l"/>
              </a:tabLst>
            </a:pPr>
            <a:r>
              <a:rPr lang="pl-PL" sz="6300" b="1" strike="noStrike" spc="-1">
                <a:solidFill>
                  <a:srgbClr val="1F2A37"/>
                </a:solidFill>
                <a:latin typeface="Arial" panose="020B0704020202020204"/>
                <a:ea typeface="Arial" panose="020B0704020202020204"/>
              </a:rPr>
              <a:t>Nowoczesna Onkologia Kliniczna - leczenie systemowe w skojarzeniu </a:t>
            </a:r>
            <a:endParaRPr lang="pl-PL" sz="6300" b="0" strike="noStrike" spc="-1">
              <a:latin typeface="Arial" panose="020B0704020202020204"/>
            </a:endParaRPr>
          </a:p>
          <a:p>
            <a:pPr>
              <a:lnSpc>
                <a:spcPct val="104000"/>
              </a:lnSpc>
              <a:tabLst>
                <a:tab pos="0" algn="l"/>
              </a:tabLst>
            </a:pPr>
            <a:r>
              <a:rPr lang="pl-PL" sz="6300" b="1" strike="noStrike" spc="-1">
                <a:solidFill>
                  <a:srgbClr val="1F2A37"/>
                </a:solidFill>
                <a:latin typeface="Arial" panose="020B0704020202020204"/>
                <a:ea typeface="Arial" panose="020B0704020202020204"/>
              </a:rPr>
              <a:t>z chirurgią.</a:t>
            </a:r>
            <a:endParaRPr lang="pl-PL" sz="6300" b="0" strike="noStrike" spc="-1">
              <a:latin typeface="Arial" panose="020B0704020202020204"/>
            </a:endParaRPr>
          </a:p>
        </p:txBody>
      </p:sp>
      <p:sp>
        <p:nvSpPr>
          <p:cNvPr id="53" name="Google Shape;30;p4"/>
          <p:cNvSpPr/>
          <p:nvPr/>
        </p:nvSpPr>
        <p:spPr>
          <a:xfrm>
            <a:off x="952560" y="3919320"/>
            <a:ext cx="13734720" cy="875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54" name="Google Shape;31;p4"/>
          <p:cNvSpPr/>
          <p:nvPr/>
        </p:nvSpPr>
        <p:spPr>
          <a:xfrm>
            <a:off x="952560" y="6524640"/>
            <a:ext cx="16873920" cy="466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850" b="1" strike="noStrike" spc="-1">
                <a:solidFill>
                  <a:srgbClr val="1F2A37"/>
                </a:solidFill>
                <a:latin typeface="Arial" panose="020B0704020202020204"/>
                <a:ea typeface="Arial" panose="020B0704020202020204"/>
              </a:rPr>
              <a:t>Lek. Anna Brodzińska-Cofalik</a:t>
            </a:r>
            <a:r>
              <a:rPr lang="en-US" sz="2850" b="1" strike="noStrike" spc="-1">
                <a:solidFill>
                  <a:srgbClr val="1F2A37"/>
                </a:solidFill>
                <a:latin typeface="Arial" panose="020B0704020202020204"/>
                <a:ea typeface="Arial" panose="020B0704020202020204"/>
              </a:rPr>
              <a:t> </a:t>
            </a:r>
            <a:endParaRPr lang="pl-PL" sz="2850" b="0" strike="noStrike" spc="-1">
              <a:latin typeface="Arial" panose="020B0704020202020204"/>
            </a:endParaRPr>
          </a:p>
        </p:txBody>
      </p:sp>
      <p:sp>
        <p:nvSpPr>
          <p:cNvPr id="55" name="Google Shape;32;p4"/>
          <p:cNvSpPr/>
          <p:nvPr/>
        </p:nvSpPr>
        <p:spPr>
          <a:xfrm>
            <a:off x="952560" y="7010280"/>
            <a:ext cx="16873920" cy="3236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50" b="0" strike="noStrike" spc="-1">
                <a:solidFill>
                  <a:srgbClr val="4A5568"/>
                </a:solidFill>
                <a:latin typeface="Arial" panose="020B0704020202020204"/>
                <a:ea typeface="Arial" panose="020B0704020202020204"/>
              </a:rPr>
              <a:t> </a:t>
            </a:r>
            <a:r>
              <a:rPr lang="pl-PL" sz="1950" b="0" strike="noStrike" spc="-1">
                <a:solidFill>
                  <a:srgbClr val="4A5568"/>
                </a:solidFill>
                <a:latin typeface="Arial" panose="020B0704020202020204"/>
                <a:ea typeface="Arial" panose="020B0704020202020204"/>
              </a:rPr>
              <a:t>Oddział Onkologii Klinicznej NZOZ Szpital Śląskie Centrum Urologii "Urovita"</a:t>
            </a:r>
            <a:endParaRPr lang="pl-PL" sz="1950" b="0" strike="noStrike" spc="-1">
              <a:latin typeface="Arial" panose="020B0704020202020204"/>
            </a:endParaRPr>
          </a:p>
        </p:txBody>
      </p:sp>
      <p:pic>
        <p:nvPicPr>
          <p:cNvPr id="56" name="Google Shape;33;p4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57" name="Google Shape;34;p4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58" name="Google Shape;35;p4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59" name="Google Shape;36;p4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19" y="443968"/>
            <a:ext cx="10793331" cy="981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1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62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63" name="Google Shape;45;p5"/>
          <p:cNvSpPr/>
          <p:nvPr/>
        </p:nvSpPr>
        <p:spPr>
          <a:xfrm>
            <a:off x="363855" y="1714500"/>
            <a:ext cx="16922115" cy="6385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pl-PL" sz="3500" b="1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NZOZ Szpital Śląskie Centrum Urologii "</a:t>
            </a:r>
            <a:r>
              <a:rPr lang="pl-PL" sz="3500" b="1" strike="noStrike" spc="-1" dirty="0" err="1">
                <a:solidFill>
                  <a:srgbClr val="1F2A37"/>
                </a:solidFill>
                <a:latin typeface="Arial" panose="020B0704020202020204"/>
                <a:ea typeface="Calibri"/>
              </a:rPr>
              <a:t>Urovita</a:t>
            </a:r>
            <a:r>
              <a:rPr lang="pl-PL" sz="3500" b="1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„ to Specjalistyczny Ośrodek Leczenia Onkologicznego poziomu SOLO II w Krajowej Sieci Onkologicznej.</a:t>
            </a: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Nasz ośrodek: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realizuje świadczenia z dwóch obszarów leczenia onkologicznego –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leczenie systemowe i zabiegowe,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zapewnienia kompleksową opiekę chorym onkologicznie poprzez dostęp do diagnostyki, leczenia operacyjnego, chemioterapii i rehabilitacji,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prowadzi diagnostykę i leczenie w oparciu o kartę DILO.</a:t>
            </a:r>
            <a:endParaRPr lang="pl-PL" sz="2850" b="0" strike="noStrike" spc="-1" dirty="0">
              <a:latin typeface="Arial" panose="020B0704020202020204"/>
            </a:endParaRPr>
          </a:p>
        </p:txBody>
      </p:sp>
      <p:sp>
        <p:nvSpPr>
          <p:cNvPr id="64" name="Google Shape;46;p5"/>
          <p:cNvSpPr/>
          <p:nvPr/>
        </p:nvSpPr>
        <p:spPr>
          <a:xfrm>
            <a:off x="1126080" y="384912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5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48;p5"/>
          <p:cNvSpPr/>
          <p:nvPr/>
        </p:nvSpPr>
        <p:spPr>
          <a:xfrm>
            <a:off x="1223070" y="1759895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67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68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70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71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72" name="Google Shape;45;p5"/>
          <p:cNvSpPr/>
          <p:nvPr/>
        </p:nvSpPr>
        <p:spPr>
          <a:xfrm>
            <a:off x="448310" y="2339975"/>
            <a:ext cx="17826990" cy="5394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pl-PL" sz="3500" b="1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 Oddział Onkologii Klinicznej - profil oddziału</a:t>
            </a: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spc="-1" dirty="0">
                <a:latin typeface="Arial" panose="020B0704020202020204"/>
              </a:rPr>
              <a:t>Nasz ośrodek:</a:t>
            </a:r>
            <a:endParaRPr lang="en-US" altLang="en-US" sz="2850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en-US" altLang="en-US" sz="2850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koncentruje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si</a:t>
            </a:r>
            <a:r>
              <a:rPr lang="" altLang="en-US" sz="2850" b="0" strike="noStrike" spc="-1" dirty="0">
                <a:latin typeface="Arial" panose="020B0704020202020204"/>
              </a:rPr>
              <a:t>ę </a:t>
            </a:r>
            <a:r>
              <a:rPr lang="en-US" altLang="en-US" sz="2850" b="0" strike="noStrike" spc="-1" dirty="0" err="1">
                <a:latin typeface="Arial" panose="020B0704020202020204"/>
              </a:rPr>
              <a:t>na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leczeniu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nowotworów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uk</a:t>
            </a:r>
            <a:r>
              <a:rPr lang="" altLang="en-US" sz="2850" b="0" strike="noStrike" spc="-1" dirty="0">
                <a:latin typeface="Arial" panose="020B0704020202020204"/>
              </a:rPr>
              <a:t>ł</a:t>
            </a:r>
            <a:r>
              <a:rPr lang="en-US" altLang="en-US" sz="2850" b="0" strike="noStrike" spc="-1" dirty="0" err="1">
                <a:latin typeface="Arial" panose="020B0704020202020204"/>
              </a:rPr>
              <a:t>adu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moczowo</a:t>
            </a:r>
            <a:r>
              <a:rPr lang="en-US" altLang="en-US" sz="2850" b="0" strike="noStrike" spc="-1" dirty="0">
                <a:latin typeface="Arial" panose="020B0704020202020204"/>
              </a:rPr>
              <a:t>-p</a:t>
            </a:r>
            <a:r>
              <a:rPr lang="" altLang="en-US" sz="2850" b="0" strike="noStrike" spc="-1" dirty="0">
                <a:latin typeface="Arial" panose="020B0704020202020204"/>
              </a:rPr>
              <a:t>ł</a:t>
            </a:r>
            <a:r>
              <a:rPr lang="en-US" altLang="en-US" sz="2850" b="0" strike="noStrike" spc="-1" dirty="0" err="1">
                <a:latin typeface="Arial" panose="020B0704020202020204"/>
              </a:rPr>
              <a:t>ciowego</a:t>
            </a:r>
            <a:r>
              <a:rPr lang="en-US" altLang="en-US" sz="2850" b="0" strike="noStrike" spc="-1" dirty="0">
                <a:latin typeface="Arial" panose="020B0704020202020204"/>
              </a:rPr>
              <a:t>, w </a:t>
            </a:r>
            <a:r>
              <a:rPr lang="en-US" altLang="en-US" sz="2850" b="0" strike="noStrike" spc="-1" dirty="0" err="1">
                <a:latin typeface="Arial" panose="020B0704020202020204"/>
              </a:rPr>
              <a:t>szczególno</a:t>
            </a:r>
            <a:r>
              <a:rPr lang="" altLang="en-US" sz="2850" b="0" strike="noStrike" spc="-1" dirty="0">
                <a:latin typeface="Arial" panose="020B0704020202020204"/>
              </a:rPr>
              <a:t>ś</a:t>
            </a:r>
            <a:r>
              <a:rPr lang="en-US" altLang="en-US" sz="2850" b="0" strike="noStrike" spc="-1" dirty="0">
                <a:latin typeface="Arial" panose="020B0704020202020204"/>
              </a:rPr>
              <a:t>ci </a:t>
            </a:r>
            <a:r>
              <a:rPr lang="en-US" altLang="en-US" sz="2850" b="0" strike="noStrike" spc="-1" dirty="0" err="1">
                <a:latin typeface="Arial" panose="020B0704020202020204"/>
              </a:rPr>
              <a:t>raka</a:t>
            </a:r>
            <a:r>
              <a:rPr lang="en-US" altLang="en-US" sz="2850" b="0" strike="noStrike" spc="-1" dirty="0">
                <a:latin typeface="Arial" panose="020B0704020202020204"/>
              </a:rPr>
              <a:t> p</a:t>
            </a:r>
            <a:r>
              <a:rPr lang="" altLang="en-US" sz="2850" b="0" strike="noStrike" spc="-1" dirty="0">
                <a:latin typeface="Arial" panose="020B0704020202020204"/>
              </a:rPr>
              <a:t>ę</a:t>
            </a:r>
            <a:r>
              <a:rPr lang="en-US" altLang="en-US" sz="2850" b="0" strike="noStrike" spc="-1" dirty="0" err="1">
                <a:latin typeface="Arial" panose="020B0704020202020204"/>
              </a:rPr>
              <a:t>cherza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moczowego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oraz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raka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gruczo</a:t>
            </a:r>
            <a:r>
              <a:rPr lang="" altLang="en-US" sz="2850" b="0" strike="noStrike" spc="-1" dirty="0">
                <a:latin typeface="Arial" panose="020B0704020202020204"/>
              </a:rPr>
              <a:t>ł</a:t>
            </a:r>
            <a:r>
              <a:rPr lang="en-US" altLang="en-US" sz="2850" b="0" strike="noStrike" spc="-1" dirty="0">
                <a:latin typeface="Arial" panose="020B0704020202020204"/>
              </a:rPr>
              <a:t>u </a:t>
            </a:r>
            <a:r>
              <a:rPr lang="en-US" altLang="en-US" sz="2850" b="0" strike="noStrike" spc="-1" dirty="0" err="1">
                <a:latin typeface="Arial" panose="020B0704020202020204"/>
              </a:rPr>
              <a:t>krokowego</a:t>
            </a:r>
            <a:r>
              <a:rPr lang="en-US" altLang="en-US" sz="2850" b="0" strike="noStrike" spc="-1" dirty="0">
                <a:latin typeface="Arial" panose="020B0704020202020204"/>
              </a:rPr>
              <a:t>,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zapewnia</a:t>
            </a:r>
            <a:r>
              <a:rPr lang="en-US" altLang="en-US" sz="2850" b="0" strike="noStrike" spc="-1" dirty="0">
                <a:latin typeface="Arial" panose="020B0704020202020204"/>
              </a:rPr>
              <a:t> dost</a:t>
            </a:r>
            <a:r>
              <a:rPr lang="" altLang="en-US" sz="2850" b="0" strike="noStrike" spc="-1" dirty="0">
                <a:latin typeface="Arial" panose="020B0704020202020204"/>
              </a:rPr>
              <a:t>ę</a:t>
            </a:r>
            <a:r>
              <a:rPr lang="en-US" altLang="en-US" sz="2850" b="0" strike="noStrike" spc="-1" dirty="0">
                <a:latin typeface="Arial" panose="020B0704020202020204"/>
              </a:rPr>
              <a:t>p do </a:t>
            </a:r>
            <a:r>
              <a:rPr lang="en-US" altLang="en-US" sz="2850" b="0" strike="noStrike" spc="-1" dirty="0" err="1">
                <a:latin typeface="Arial" panose="020B0704020202020204"/>
              </a:rPr>
              <a:t>nowoczesnych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terapii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systemowych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realizowanych</a:t>
            </a:r>
            <a:r>
              <a:rPr lang="en-US" altLang="en-US" sz="2850" b="0" strike="noStrike" spc="-1" dirty="0">
                <a:latin typeface="Arial" panose="020B0704020202020204"/>
              </a:rPr>
              <a:t> w </a:t>
            </a:r>
            <a:r>
              <a:rPr lang="en-US" altLang="en-US" sz="2850" b="0" strike="noStrike" spc="-1" dirty="0" err="1">
                <a:latin typeface="Arial" panose="020B0704020202020204"/>
              </a:rPr>
              <a:t>ramach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programów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lekowych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Ministerstwa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Zdrowia</a:t>
            </a:r>
            <a:r>
              <a:rPr lang="en-US" altLang="en-US" sz="2850" b="0" strike="noStrike" spc="-1" dirty="0">
                <a:latin typeface="Arial" panose="020B0704020202020204"/>
              </a:rPr>
              <a:t>.</a:t>
            </a:r>
          </a:p>
        </p:txBody>
      </p:sp>
      <p:sp>
        <p:nvSpPr>
          <p:cNvPr id="73" name="Google Shape;46;p5"/>
          <p:cNvSpPr/>
          <p:nvPr/>
        </p:nvSpPr>
        <p:spPr>
          <a:xfrm>
            <a:off x="952560" y="384912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74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75" name="Google Shape;48;p5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76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77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79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80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81" name="Google Shape;45;p5"/>
          <p:cNvSpPr/>
          <p:nvPr/>
        </p:nvSpPr>
        <p:spPr>
          <a:xfrm>
            <a:off x="448310" y="2355215"/>
            <a:ext cx="17827625" cy="5394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pl-PL" sz="3500" b="1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Leczenie skojarzone - praca zespołowa</a:t>
            </a: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Nasz ośrodek oferuje: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planowanie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terapii</a:t>
            </a:r>
            <a:r>
              <a:rPr lang="en-US" altLang="en-US" sz="2850" b="0" strike="noStrike" spc="-1" dirty="0">
                <a:latin typeface="Arial" panose="020B0704020202020204"/>
              </a:rPr>
              <a:t> w </a:t>
            </a:r>
            <a:r>
              <a:rPr lang="en-US" altLang="en-US" sz="2850" b="0" strike="noStrike" spc="-1" dirty="0" err="1">
                <a:latin typeface="Arial" panose="020B0704020202020204"/>
              </a:rPr>
              <a:t>ramach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konsylium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lekarskiego</a:t>
            </a:r>
            <a:r>
              <a:rPr lang="en-US" altLang="en-US" sz="2850" b="0" strike="noStrike" spc="-1" dirty="0">
                <a:latin typeface="Arial" panose="020B0704020202020204"/>
              </a:rPr>
              <a:t>, </a:t>
            </a:r>
            <a:r>
              <a:rPr lang="en-US" altLang="en-US" sz="2850" b="0" strike="noStrike" spc="-1" dirty="0" err="1">
                <a:latin typeface="Arial" panose="020B0704020202020204"/>
              </a:rPr>
              <a:t>obejmuj</a:t>
            </a:r>
            <a:r>
              <a:rPr lang="" altLang="en-US" sz="2850" b="0" strike="noStrike" spc="-1" dirty="0">
                <a:latin typeface="Arial" panose="020B0704020202020204"/>
              </a:rPr>
              <a:t>ą</a:t>
            </a:r>
            <a:r>
              <a:rPr lang="en-US" altLang="en-US" sz="2850" b="0" strike="noStrike" spc="-1" dirty="0" err="1">
                <a:latin typeface="Arial" panose="020B0704020202020204"/>
              </a:rPr>
              <a:t>ce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dobór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rodzaju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leczenia</a:t>
            </a:r>
            <a:r>
              <a:rPr lang="en-US" altLang="en-US" sz="2850" b="0" strike="noStrike" spc="-1" dirty="0">
                <a:latin typeface="Arial" panose="020B0704020202020204"/>
              </a:rPr>
              <a:t>, </a:t>
            </a:r>
            <a:r>
              <a:rPr lang="en-US" altLang="en-US" sz="2850" b="0" strike="noStrike" spc="-1" dirty="0" err="1">
                <a:latin typeface="Arial" panose="020B0704020202020204"/>
              </a:rPr>
              <a:t>jego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zakresu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oraz</a:t>
            </a:r>
            <a:r>
              <a:rPr lang="en-US" altLang="en-US" sz="2850" b="0" strike="noStrike" spc="-1" dirty="0">
                <a:latin typeface="Arial" panose="020B0704020202020204"/>
              </a:rPr>
              <a:t> w</a:t>
            </a:r>
            <a:r>
              <a:rPr lang="" altLang="en-US" sz="2850" b="0" strike="noStrike" spc="-1" dirty="0">
                <a:latin typeface="Arial" panose="020B0704020202020204"/>
              </a:rPr>
              <a:t>ł</a:t>
            </a:r>
            <a:r>
              <a:rPr lang="en-US" altLang="en-US" sz="2850" b="0" strike="noStrike" spc="-1" dirty="0">
                <a:latin typeface="Arial" panose="020B0704020202020204"/>
              </a:rPr>
              <a:t>a</a:t>
            </a:r>
            <a:r>
              <a:rPr lang="" altLang="en-US" sz="2850" b="0" strike="noStrike" spc="-1" dirty="0">
                <a:latin typeface="Arial" panose="020B0704020202020204"/>
              </a:rPr>
              <a:t>ś</a:t>
            </a:r>
            <a:r>
              <a:rPr lang="en-US" altLang="en-US" sz="2850" b="0" strike="noStrike" spc="-1" dirty="0" err="1">
                <a:latin typeface="Arial" panose="020B0704020202020204"/>
              </a:rPr>
              <a:t>ciwej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kolejno</a:t>
            </a:r>
            <a:r>
              <a:rPr lang="" altLang="en-US" sz="2850" b="0" strike="noStrike" spc="-1" dirty="0">
                <a:latin typeface="Arial" panose="020B0704020202020204"/>
              </a:rPr>
              <a:t>ś</a:t>
            </a:r>
            <a:r>
              <a:rPr lang="en-US" altLang="en-US" sz="2850" b="0" strike="noStrike" spc="-1" dirty="0">
                <a:latin typeface="Arial" panose="020B0704020202020204"/>
              </a:rPr>
              <a:t>ci </a:t>
            </a:r>
            <a:r>
              <a:rPr lang="en-US" altLang="en-US" sz="2850" b="0" strike="noStrike" spc="-1" dirty="0" err="1">
                <a:latin typeface="Arial" panose="020B0704020202020204"/>
              </a:rPr>
              <a:t>poszczególnych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etapów</a:t>
            </a:r>
            <a:r>
              <a:rPr lang="en-US" altLang="en-US" sz="2850" b="0" strike="noStrike" spc="-1" dirty="0">
                <a:latin typeface="Arial" panose="020B0704020202020204"/>
              </a:rPr>
              <a:t>,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wspó</a:t>
            </a:r>
            <a:r>
              <a:rPr lang="" altLang="en-US" sz="2850" b="0" strike="noStrike" spc="-1" dirty="0">
                <a:latin typeface="Arial" panose="020B0704020202020204"/>
              </a:rPr>
              <a:t>ł</a:t>
            </a:r>
            <a:r>
              <a:rPr lang="en-US" altLang="en-US" sz="2850" b="0" strike="noStrike" spc="-1" dirty="0" err="1">
                <a:latin typeface="Arial" panose="020B0704020202020204"/>
              </a:rPr>
              <a:t>prac</a:t>
            </a:r>
            <a:r>
              <a:rPr lang="" altLang="en-US" sz="2850" b="0" strike="noStrike" spc="-1" dirty="0">
                <a:latin typeface="Arial" panose="020B0704020202020204"/>
              </a:rPr>
              <a:t>ę </a:t>
            </a:r>
            <a:r>
              <a:rPr lang="en-US" altLang="en-US" sz="2850" b="0" strike="noStrike" spc="-1" dirty="0">
                <a:latin typeface="Arial" panose="020B0704020202020204"/>
              </a:rPr>
              <a:t>do</a:t>
            </a:r>
            <a:r>
              <a:rPr lang="" altLang="en-US" sz="2850" b="0" strike="noStrike" spc="-1" dirty="0">
                <a:latin typeface="Arial" panose="020B0704020202020204"/>
              </a:rPr>
              <a:t>ś</a:t>
            </a:r>
            <a:r>
              <a:rPr lang="en-US" altLang="en-US" sz="2850" b="0" strike="noStrike" spc="-1" dirty="0" err="1">
                <a:latin typeface="Arial" panose="020B0704020202020204"/>
              </a:rPr>
              <a:t>wiadczonych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specjalistów</a:t>
            </a:r>
            <a:r>
              <a:rPr lang="en-US" altLang="en-US" sz="2850" b="0" strike="noStrike" spc="-1" dirty="0">
                <a:latin typeface="Arial" panose="020B0704020202020204"/>
              </a:rPr>
              <a:t> z </a:t>
            </a:r>
            <a:r>
              <a:rPr lang="en-US" altLang="en-US" sz="2850" b="0" strike="noStrike" spc="-1" dirty="0" err="1">
                <a:latin typeface="Arial" panose="020B0704020202020204"/>
              </a:rPr>
              <a:t>zakresu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onkologii</a:t>
            </a:r>
            <a:r>
              <a:rPr lang="en-US" altLang="en-US" sz="2850" b="0" strike="noStrike" spc="-1" dirty="0">
                <a:latin typeface="Arial" panose="020B0704020202020204"/>
              </a:rPr>
              <a:t>, </a:t>
            </a:r>
            <a:r>
              <a:rPr lang="en-US" altLang="en-US" sz="2850" b="0" strike="noStrike" spc="-1" dirty="0" err="1">
                <a:latin typeface="Arial" panose="020B0704020202020204"/>
              </a:rPr>
              <a:t>urologii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i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radioterapii</a:t>
            </a:r>
            <a:r>
              <a:rPr lang="en-US" altLang="en-US" sz="2850" b="0" strike="noStrike" spc="-1" dirty="0">
                <a:latin typeface="Arial" panose="020B0704020202020204"/>
              </a:rPr>
              <a:t>, </a:t>
            </a:r>
            <a:r>
              <a:rPr lang="en-US" altLang="en-US" sz="2850" b="0" strike="noStrike" spc="-1" dirty="0" err="1">
                <a:latin typeface="Arial" panose="020B0704020202020204"/>
              </a:rPr>
              <a:t>których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skoordynowane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dzia</a:t>
            </a:r>
            <a:r>
              <a:rPr lang="" altLang="en-US" sz="2850" b="0" strike="noStrike" spc="-1" dirty="0">
                <a:latin typeface="Arial" panose="020B0704020202020204"/>
              </a:rPr>
              <a:t>ł</a:t>
            </a:r>
            <a:r>
              <a:rPr lang="en-US" altLang="en-US" sz="2850" b="0" strike="noStrike" spc="-1" dirty="0" err="1">
                <a:latin typeface="Arial" panose="020B0704020202020204"/>
              </a:rPr>
              <a:t>ania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zwi</a:t>
            </a:r>
            <a:r>
              <a:rPr lang="" altLang="en-US" sz="2850" b="0" strike="noStrike" spc="-1" dirty="0">
                <a:latin typeface="Arial" panose="020B0704020202020204"/>
              </a:rPr>
              <a:t>ę</a:t>
            </a:r>
            <a:r>
              <a:rPr lang="en-US" altLang="en-US" sz="2850" b="0" strike="noStrike" spc="-1" dirty="0" err="1">
                <a:latin typeface="Arial" panose="020B0704020202020204"/>
              </a:rPr>
              <a:t>kszaj</a:t>
            </a:r>
            <a:r>
              <a:rPr lang="" altLang="en-US" sz="2850" b="0" strike="noStrike" spc="-1" dirty="0">
                <a:latin typeface="Arial" panose="020B0704020202020204"/>
              </a:rPr>
              <a:t>ą </a:t>
            </a:r>
            <a:r>
              <a:rPr lang="en-US" altLang="en-US" sz="2850" b="0" strike="noStrike" spc="-1" dirty="0" err="1">
                <a:latin typeface="Arial" panose="020B0704020202020204"/>
              </a:rPr>
              <a:t>skuteczno</a:t>
            </a:r>
            <a:r>
              <a:rPr lang="" altLang="en-US" sz="2850" b="0" strike="noStrike" spc="-1" dirty="0">
                <a:latin typeface="Arial" panose="020B0704020202020204"/>
              </a:rPr>
              <a:t>ść </a:t>
            </a:r>
            <a:r>
              <a:rPr lang="en-US" altLang="en-US" sz="2850" b="0" strike="noStrike" spc="-1" dirty="0" err="1">
                <a:latin typeface="Arial" panose="020B0704020202020204"/>
              </a:rPr>
              <a:t>terapii</a:t>
            </a:r>
            <a:r>
              <a:rPr lang="en-US" altLang="en-US" sz="2850" b="0" strike="noStrike" spc="-1" dirty="0">
                <a:latin typeface="Arial" panose="020B0704020202020204"/>
              </a:rPr>
              <a:t>,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indywidualne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prowadzenie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pacjenta</a:t>
            </a:r>
            <a:r>
              <a:rPr lang="en-US" altLang="en-US" sz="2850" b="0" strike="noStrike" spc="-1" dirty="0">
                <a:latin typeface="Arial" panose="020B0704020202020204"/>
              </a:rPr>
              <a:t>, </a:t>
            </a:r>
            <a:r>
              <a:rPr lang="en-US" altLang="en-US" sz="2850" b="0" strike="noStrike" spc="-1" dirty="0" err="1">
                <a:latin typeface="Arial" panose="020B0704020202020204"/>
              </a:rPr>
              <a:t>gdzie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ka</a:t>
            </a:r>
            <a:r>
              <a:rPr lang="" altLang="en-US" sz="2850" b="0" strike="noStrike" spc="-1" dirty="0">
                <a:latin typeface="Arial" panose="020B0704020202020204"/>
              </a:rPr>
              <a:t>ż</a:t>
            </a:r>
            <a:r>
              <a:rPr lang="en-US" altLang="en-US" sz="2850" b="0" strike="noStrike" spc="-1" dirty="0" err="1">
                <a:latin typeface="Arial" panose="020B0704020202020204"/>
              </a:rPr>
              <a:t>dy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specjalista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odpowiada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za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okre</a:t>
            </a:r>
            <a:r>
              <a:rPr lang="" altLang="en-US" sz="2850" b="0" strike="noStrike" spc="-1" dirty="0">
                <a:latin typeface="Arial" panose="020B0704020202020204"/>
              </a:rPr>
              <a:t>ś</a:t>
            </a:r>
            <a:r>
              <a:rPr lang="en-US" altLang="en-US" sz="2850" b="0" strike="noStrike" spc="-1" dirty="0" err="1">
                <a:latin typeface="Arial" panose="020B0704020202020204"/>
              </a:rPr>
              <a:t>lony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etap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procesu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leczenia</a:t>
            </a:r>
            <a:r>
              <a:rPr lang="en-US" altLang="en-US" sz="2850" b="0" strike="noStrike" spc="-1" dirty="0">
                <a:latin typeface="Arial" panose="020B0704020202020204"/>
              </a:rPr>
              <a:t>, </a:t>
            </a:r>
            <a:r>
              <a:rPr lang="en-US" altLang="en-US" sz="2850" b="0" strike="noStrike" spc="-1" dirty="0" err="1">
                <a:latin typeface="Arial" panose="020B0704020202020204"/>
              </a:rPr>
              <a:t>zapewniaj</a:t>
            </a:r>
            <a:r>
              <a:rPr lang="" altLang="en-US" sz="2850" b="0" strike="noStrike" spc="-1" dirty="0">
                <a:latin typeface="Arial" panose="020B0704020202020204"/>
              </a:rPr>
              <a:t>ą</a:t>
            </a:r>
            <a:r>
              <a:rPr lang="en-US" altLang="en-US" sz="2850" b="0" strike="noStrike" spc="-1" dirty="0">
                <a:latin typeface="Arial" panose="020B0704020202020204"/>
              </a:rPr>
              <a:t>c </a:t>
            </a:r>
            <a:r>
              <a:rPr lang="en-US" altLang="en-US" sz="2850" b="0" strike="noStrike" spc="-1" dirty="0" err="1">
                <a:latin typeface="Arial" panose="020B0704020202020204"/>
              </a:rPr>
              <a:t>bezpieczeństwo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i</a:t>
            </a:r>
            <a:r>
              <a:rPr lang="en-US" altLang="en-US" sz="2850" b="0" strike="noStrike" spc="-1" dirty="0">
                <a:latin typeface="Arial" panose="020B0704020202020204"/>
              </a:rPr>
              <a:t> ci</a:t>
            </a:r>
            <a:r>
              <a:rPr lang="" altLang="en-US" sz="2850" b="0" strike="noStrike" spc="-1" dirty="0">
                <a:latin typeface="Arial" panose="020B0704020202020204"/>
              </a:rPr>
              <a:t>ą</a:t>
            </a:r>
            <a:r>
              <a:rPr lang="en-US" altLang="en-US" sz="2850" b="0" strike="noStrike" spc="-1" dirty="0">
                <a:latin typeface="Arial" panose="020B0704020202020204"/>
              </a:rPr>
              <a:t>g</a:t>
            </a:r>
            <a:r>
              <a:rPr lang="" altLang="en-US" sz="2850" b="0" strike="noStrike" spc="-1" dirty="0">
                <a:latin typeface="Arial" panose="020B0704020202020204"/>
              </a:rPr>
              <a:t>ł</a:t>
            </a:r>
            <a:r>
              <a:rPr lang="en-US" altLang="en-US" sz="2850" b="0" strike="noStrike" spc="-1" dirty="0">
                <a:latin typeface="Arial" panose="020B0704020202020204"/>
              </a:rPr>
              <a:t>o</a:t>
            </a:r>
            <a:r>
              <a:rPr lang="" altLang="en-US" sz="2850" b="0" strike="noStrike" spc="-1" dirty="0">
                <a:latin typeface="Arial" panose="020B0704020202020204"/>
              </a:rPr>
              <a:t>ść </a:t>
            </a:r>
            <a:r>
              <a:rPr lang="en-US" altLang="en-US" sz="2850" b="0" strike="noStrike" spc="-1" dirty="0" err="1">
                <a:latin typeface="Arial" panose="020B0704020202020204"/>
              </a:rPr>
              <a:t>opieki</a:t>
            </a:r>
            <a:r>
              <a:rPr lang="en-US" altLang="en-US" sz="2850" b="0" strike="noStrike" spc="-1" dirty="0">
                <a:latin typeface="Arial" panose="020B0704020202020204"/>
              </a:rPr>
              <a:t>.</a:t>
            </a:r>
          </a:p>
        </p:txBody>
      </p:sp>
      <p:sp>
        <p:nvSpPr>
          <p:cNvPr id="82" name="Google Shape;46;p5"/>
          <p:cNvSpPr/>
          <p:nvPr/>
        </p:nvSpPr>
        <p:spPr>
          <a:xfrm>
            <a:off x="952560" y="384912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83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48;p5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85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86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88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 dirty="0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89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90" name="Google Shape;45;p5"/>
          <p:cNvSpPr/>
          <p:nvPr/>
        </p:nvSpPr>
        <p:spPr>
          <a:xfrm>
            <a:off x="448310" y="2263140"/>
            <a:ext cx="17784445" cy="588200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pl-PL" sz="3500" b="1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Rola onkologa klinicznego</a:t>
            </a: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350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latin typeface="Arial" panose="020B0704020202020204"/>
              </a:rPr>
              <a:t>Onkolodzy w naszym ośrodku:</a:t>
            </a: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endParaRPr lang="pl-PL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przygotowują plan leczenia onkologicznego - praca zespołowa,</a:t>
            </a:r>
            <a:endParaRPr lang="pl-PL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kwalifikują do leczenia systemowego,</a:t>
            </a:r>
            <a:endParaRPr lang="pl-PL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dobierają odpowiednią terapię z uwzględnieniem stanu ogólnego, obciążeń internistycznych,</a:t>
            </a:r>
            <a:endParaRPr lang="pl-PL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oceniają skuteczność leczenia,</a:t>
            </a:r>
            <a:endParaRPr lang="pl-PL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monitorują działania niepożądane, </a:t>
            </a:r>
            <a:endParaRPr lang="pl-PL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nadzorują pacjenta po zakończeniu leczenia.</a:t>
            </a:r>
            <a:endParaRPr lang="pl-PL" sz="2850" b="0" strike="noStrike" spc="-1" dirty="0">
              <a:latin typeface="Arial" panose="020B0704020202020204"/>
            </a:endParaRPr>
          </a:p>
        </p:txBody>
      </p:sp>
      <p:sp>
        <p:nvSpPr>
          <p:cNvPr id="91" name="Google Shape;46;p5"/>
          <p:cNvSpPr/>
          <p:nvPr/>
        </p:nvSpPr>
        <p:spPr>
          <a:xfrm>
            <a:off x="952560" y="384912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92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93" name="Google Shape;48;p5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94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97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98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99" name="Google Shape;45;p5"/>
          <p:cNvSpPr/>
          <p:nvPr/>
        </p:nvSpPr>
        <p:spPr>
          <a:xfrm>
            <a:off x="448310" y="2341245"/>
            <a:ext cx="17826990" cy="5394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pl-PL" sz="3500" b="1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Rola urologa</a:t>
            </a:r>
            <a:endParaRPr lang="pl-PL" sz="3500" b="0" strike="noStrike" spc="-1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 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Urolodzy w naszym ośrodku: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przeprowadzają diagnostykę prowadzącą do rozpoznania choroby,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realizują potwierdzenia histopatologiczne, 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oceniają zaawansowanie choroby,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kwalifikują do operacji,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pozwalają na wybór techniki operacyjnej,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wykonują operacje,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>
                <a:solidFill>
                  <a:srgbClr val="1F2A37"/>
                </a:solidFill>
                <a:latin typeface="Arial" panose="020B0704020202020204"/>
                <a:ea typeface="Calibri"/>
              </a:rPr>
              <a:t>- prowadzą nadzór nad pacjentem po zakończonym leczeniu.</a:t>
            </a:r>
            <a:endParaRPr lang="pl-PL" sz="2850" b="0" strike="noStrike" spc="-1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endParaRPr lang="pl-PL" sz="2850" b="0" strike="noStrike" spc="-1">
              <a:latin typeface="Arial" panose="020B0704020202020204"/>
            </a:endParaRPr>
          </a:p>
        </p:txBody>
      </p:sp>
      <p:sp>
        <p:nvSpPr>
          <p:cNvPr id="100" name="Google Shape;46;p5"/>
          <p:cNvSpPr/>
          <p:nvPr/>
        </p:nvSpPr>
        <p:spPr>
          <a:xfrm>
            <a:off x="952560" y="384912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01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102" name="Google Shape;48;p5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03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104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06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107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108" name="Google Shape;45;p5"/>
          <p:cNvSpPr/>
          <p:nvPr/>
        </p:nvSpPr>
        <p:spPr>
          <a:xfrm>
            <a:off x="447675" y="2339975"/>
            <a:ext cx="17840960" cy="5394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pl-PL" sz="3500" b="1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Rola radioterapeuty</a:t>
            </a: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 </a:t>
            </a:r>
            <a:endParaRPr lang="pl-PL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Radioterapeuci w naszym ośrodku:</a:t>
            </a:r>
            <a:endParaRPr lang="pl-PL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endParaRPr lang="en-US" altLang="en-US" sz="2850" b="0" strike="noStrike" spc="-1" dirty="0">
              <a:latin typeface="Arial" panose="020B0704020202020204"/>
            </a:endParaRP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uczestnicz</a:t>
            </a:r>
            <a:r>
              <a:rPr lang="" altLang="en-US" sz="2850" b="0" strike="noStrike" spc="-1" dirty="0">
                <a:latin typeface="Arial" panose="020B0704020202020204"/>
              </a:rPr>
              <a:t>ą </a:t>
            </a:r>
            <a:r>
              <a:rPr lang="en-US" altLang="en-US" sz="2850" b="0" strike="noStrike" spc="-1" dirty="0">
                <a:latin typeface="Arial" panose="020B0704020202020204"/>
              </a:rPr>
              <a:t>w </a:t>
            </a:r>
            <a:r>
              <a:rPr lang="en-US" altLang="en-US" sz="2850" b="0" strike="noStrike" spc="-1" dirty="0" err="1">
                <a:latin typeface="Arial" panose="020B0704020202020204"/>
              </a:rPr>
              <a:t>planowaniu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leczenia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onkologicznego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na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etapie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konsylium</a:t>
            </a:r>
            <a:r>
              <a:rPr lang="en-US" altLang="en-US" sz="2850" b="0" strike="noStrike" spc="-1" dirty="0">
                <a:latin typeface="Arial" panose="020B0704020202020204"/>
              </a:rPr>
              <a:t>,</a:t>
            </a: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kwalifikuj</a:t>
            </a:r>
            <a:r>
              <a:rPr lang="" altLang="en-US" sz="2850" b="0" strike="noStrike" spc="-1" dirty="0">
                <a:latin typeface="Arial" panose="020B0704020202020204"/>
              </a:rPr>
              <a:t>ą </a:t>
            </a:r>
            <a:r>
              <a:rPr lang="en-US" altLang="en-US" sz="2850" b="0" strike="noStrike" spc="-1" dirty="0" err="1">
                <a:latin typeface="Arial" panose="020B0704020202020204"/>
              </a:rPr>
              <a:t>pacjentów</a:t>
            </a:r>
            <a:r>
              <a:rPr lang="en-US" altLang="en-US" sz="2850" b="0" strike="noStrike" spc="-1" dirty="0">
                <a:latin typeface="Arial" panose="020B0704020202020204"/>
              </a:rPr>
              <a:t> do </a:t>
            </a:r>
            <a:r>
              <a:rPr lang="en-US" altLang="en-US" sz="2850" b="0" strike="noStrike" spc="-1" dirty="0" err="1">
                <a:latin typeface="Arial" panose="020B0704020202020204"/>
              </a:rPr>
              <a:t>radioterapii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oraz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prowadz</a:t>
            </a:r>
            <a:r>
              <a:rPr lang="" altLang="en-US" sz="2850" b="0" strike="noStrike" spc="-1" dirty="0">
                <a:latin typeface="Arial" panose="020B0704020202020204"/>
              </a:rPr>
              <a:t>ą </a:t>
            </a:r>
            <a:r>
              <a:rPr lang="en-US" altLang="en-US" sz="2850" b="0" strike="noStrike" spc="-1" dirty="0" err="1">
                <a:latin typeface="Arial" panose="020B0704020202020204"/>
              </a:rPr>
              <a:t>jej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przebieg</a:t>
            </a:r>
            <a:r>
              <a:rPr lang="en-US" altLang="en-US" sz="2850" b="0" strike="noStrike" spc="-1" dirty="0">
                <a:latin typeface="Arial" panose="020B0704020202020204"/>
              </a:rPr>
              <a:t>,</a:t>
            </a: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monitoruj</a:t>
            </a:r>
            <a:r>
              <a:rPr lang="" altLang="en-US" sz="2850" b="0" strike="noStrike" spc="-1" dirty="0">
                <a:latin typeface="Arial" panose="020B0704020202020204"/>
              </a:rPr>
              <a:t>ą </a:t>
            </a:r>
            <a:r>
              <a:rPr lang="en-US" altLang="en-US" sz="2850" b="0" strike="noStrike" spc="-1" dirty="0" err="1">
                <a:latin typeface="Arial" panose="020B0704020202020204"/>
              </a:rPr>
              <a:t>i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oceniaj</a:t>
            </a:r>
            <a:r>
              <a:rPr lang="" altLang="en-US" sz="2850" b="0" strike="noStrike" spc="-1" dirty="0">
                <a:latin typeface="Arial" panose="020B0704020202020204"/>
              </a:rPr>
              <a:t>ą </a:t>
            </a:r>
            <a:r>
              <a:rPr lang="en-US" altLang="en-US" sz="2850" b="0" strike="noStrike" spc="-1" dirty="0" err="1">
                <a:latin typeface="Arial" panose="020B0704020202020204"/>
              </a:rPr>
              <a:t>toksyczno</a:t>
            </a:r>
            <a:r>
              <a:rPr lang="" altLang="en-US" sz="2850" b="0" strike="noStrike" spc="-1" dirty="0">
                <a:latin typeface="Arial" panose="020B0704020202020204"/>
              </a:rPr>
              <a:t>ść </a:t>
            </a:r>
            <a:r>
              <a:rPr lang="en-US" altLang="en-US" sz="2850" b="0" strike="noStrike" spc="-1" dirty="0" err="1">
                <a:latin typeface="Arial" panose="020B0704020202020204"/>
              </a:rPr>
              <a:t>leczenia</a:t>
            </a:r>
            <a:r>
              <a:rPr lang="en-US" altLang="en-US" sz="2850" b="0" strike="noStrike" spc="-1" dirty="0">
                <a:latin typeface="Arial" panose="020B0704020202020204"/>
              </a:rPr>
              <a:t>,</a:t>
            </a:r>
          </a:p>
          <a:p>
            <a:pPr algn="l">
              <a:lnSpc>
                <a:spcPct val="130000"/>
              </a:lnSpc>
              <a:tabLst>
                <a:tab pos="0" algn="l"/>
              </a:tabLst>
            </a:pPr>
            <a:r>
              <a:rPr lang="pl-PL" altLang="en-US" sz="2850" b="0" strike="noStrike" spc="-1" dirty="0">
                <a:latin typeface="Arial" panose="020B0704020202020204"/>
              </a:rPr>
              <a:t>- </a:t>
            </a:r>
            <a:r>
              <a:rPr lang="en-US" altLang="en-US" sz="2850" b="0" strike="noStrike" spc="-1" dirty="0" err="1">
                <a:latin typeface="Arial" panose="020B0704020202020204"/>
              </a:rPr>
              <a:t>kontroluj</a:t>
            </a:r>
            <a:r>
              <a:rPr lang="" altLang="en-US" sz="2850" b="0" strike="noStrike" spc="-1" dirty="0">
                <a:latin typeface="Arial" panose="020B0704020202020204"/>
              </a:rPr>
              <a:t>ą </a:t>
            </a:r>
            <a:r>
              <a:rPr lang="en-US" altLang="en-US" sz="2850" b="0" strike="noStrike" spc="-1" dirty="0" err="1">
                <a:latin typeface="Arial" panose="020B0704020202020204"/>
              </a:rPr>
              <a:t>i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oceniaj</a:t>
            </a:r>
            <a:r>
              <a:rPr lang="" altLang="en-US" sz="2850" b="0" strike="noStrike" spc="-1" dirty="0">
                <a:latin typeface="Arial" panose="020B0704020202020204"/>
              </a:rPr>
              <a:t>ą </a:t>
            </a:r>
            <a:r>
              <a:rPr lang="en-US" altLang="en-US" sz="2850" b="0" strike="noStrike" spc="-1" dirty="0" err="1">
                <a:latin typeface="Arial" panose="020B0704020202020204"/>
              </a:rPr>
              <a:t>skuteczno</a:t>
            </a:r>
            <a:r>
              <a:rPr lang="" altLang="en-US" sz="2850" b="0" strike="noStrike" spc="-1" dirty="0">
                <a:latin typeface="Arial" panose="020B0704020202020204"/>
              </a:rPr>
              <a:t>ść </a:t>
            </a:r>
            <a:r>
              <a:rPr lang="en-US" altLang="en-US" sz="2850" b="0" strike="noStrike" spc="-1" dirty="0" err="1">
                <a:latin typeface="Arial" panose="020B0704020202020204"/>
              </a:rPr>
              <a:t>zastosowanej</a:t>
            </a:r>
            <a:r>
              <a:rPr lang="en-US" altLang="en-US" sz="2850" b="0" strike="noStrike" spc="-1" dirty="0">
                <a:latin typeface="Arial" panose="020B0704020202020204"/>
              </a:rPr>
              <a:t> </a:t>
            </a:r>
            <a:r>
              <a:rPr lang="en-US" altLang="en-US" sz="2850" b="0" strike="noStrike" spc="-1" dirty="0" err="1">
                <a:latin typeface="Arial" panose="020B0704020202020204"/>
              </a:rPr>
              <a:t>terapii</a:t>
            </a:r>
            <a:r>
              <a:rPr lang="en-US" altLang="en-US" sz="2850" b="0" strike="noStrike" spc="-1" dirty="0">
                <a:latin typeface="Arial" panose="020B0704020202020204"/>
              </a:rPr>
              <a:t>.</a:t>
            </a:r>
          </a:p>
        </p:txBody>
      </p:sp>
      <p:sp>
        <p:nvSpPr>
          <p:cNvPr id="109" name="Google Shape;46;p5"/>
          <p:cNvSpPr/>
          <p:nvPr/>
        </p:nvSpPr>
        <p:spPr>
          <a:xfrm>
            <a:off x="952560" y="384912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10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111" name="Google Shape;48;p5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12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113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791960" y="557100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115" name="Google Shape;43;p5"/>
          <p:cNvSpPr/>
          <p:nvPr/>
        </p:nvSpPr>
        <p:spPr>
          <a:xfrm>
            <a:off x="1631880" y="504720"/>
            <a:ext cx="2250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4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1F7A82"/>
                </a:solidFill>
                <a:latin typeface="Arial" panose="020B0704020202020204"/>
                <a:ea typeface="Arial" panose="020B0704020202020204"/>
              </a:rPr>
              <a:t>UROVITA KONFERENCJA KPO 2026</a:t>
            </a:r>
            <a:endParaRPr lang="pl-PL" sz="1050" b="0" strike="noStrike" spc="-1">
              <a:latin typeface="Arial" panose="020B0704020202020204"/>
            </a:endParaRPr>
          </a:p>
        </p:txBody>
      </p:sp>
      <p:sp>
        <p:nvSpPr>
          <p:cNvPr id="116" name="Google Shape;44;p5"/>
          <p:cNvSpPr/>
          <p:nvPr/>
        </p:nvSpPr>
        <p:spPr>
          <a:xfrm>
            <a:off x="14672520" y="485640"/>
            <a:ext cx="30438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r">
              <a:lnSpc>
                <a:spcPct val="150000"/>
              </a:lnSpc>
              <a:tabLst>
                <a:tab pos="0" algn="l"/>
              </a:tabLst>
            </a:pPr>
            <a:endParaRPr lang="pl-PL" sz="1050" b="0" strike="noStrike" spc="-1" dirty="0">
              <a:latin typeface="Arial" panose="020B0704020202020204"/>
            </a:endParaRPr>
          </a:p>
        </p:txBody>
      </p:sp>
      <p:sp>
        <p:nvSpPr>
          <p:cNvPr id="117" name="Google Shape;45;p5"/>
          <p:cNvSpPr/>
          <p:nvPr/>
        </p:nvSpPr>
        <p:spPr>
          <a:xfrm>
            <a:off x="448310" y="2335530"/>
            <a:ext cx="17774920" cy="5394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pl-PL" sz="3500" b="1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 Znaczenie leczenia systemowego</a:t>
            </a:r>
          </a:p>
          <a:p>
            <a:pPr algn="ctr">
              <a:lnSpc>
                <a:spcPct val="130000"/>
              </a:lnSpc>
              <a:tabLst>
                <a:tab pos="0" algn="l"/>
              </a:tabLst>
            </a:pP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latin typeface="Arial" panose="020B0704020202020204"/>
              </a:rPr>
              <a:t>Nasz ośrodek oferuje:</a:t>
            </a:r>
          </a:p>
          <a:p>
            <a:pPr>
              <a:lnSpc>
                <a:spcPct val="130000"/>
              </a:lnSpc>
              <a:tabLst>
                <a:tab pos="0" algn="l"/>
              </a:tabLst>
            </a:pPr>
            <a:endParaRPr lang="pl-PL" sz="350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zmniejszenie zaawansowania choroby,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poprawę warunków operacji,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zniszczenie mikro przerzutów,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zmniejszenie ryzyka nawrotu choroby,</a:t>
            </a:r>
            <a:endParaRPr lang="pl-PL" sz="2850" b="0" strike="noStrike" spc="-1" dirty="0">
              <a:latin typeface="Arial" panose="020B0704020202020204"/>
            </a:endParaRPr>
          </a:p>
          <a:p>
            <a:pPr>
              <a:lnSpc>
                <a:spcPct val="130000"/>
              </a:lnSpc>
              <a:tabLst>
                <a:tab pos="0" algn="l"/>
              </a:tabLst>
            </a:pPr>
            <a:r>
              <a:rPr lang="pl-PL" sz="2850" b="0" strike="noStrike" spc="-1" dirty="0">
                <a:solidFill>
                  <a:srgbClr val="1F2A37"/>
                </a:solidFill>
                <a:latin typeface="Arial" panose="020B0704020202020204"/>
                <a:ea typeface="Calibri"/>
              </a:rPr>
              <a:t>- poprawę wskaźników przeżycia.</a:t>
            </a:r>
            <a:endParaRPr lang="pl-PL" sz="2850" b="0" strike="noStrike" spc="-1" dirty="0">
              <a:latin typeface="Arial" panose="020B0704020202020204"/>
            </a:endParaRPr>
          </a:p>
        </p:txBody>
      </p:sp>
      <p:sp>
        <p:nvSpPr>
          <p:cNvPr id="118" name="Google Shape;46;p5"/>
          <p:cNvSpPr/>
          <p:nvPr/>
        </p:nvSpPr>
        <p:spPr>
          <a:xfrm>
            <a:off x="952560" y="3849120"/>
            <a:ext cx="553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19" name="Google Shape;47;p5"/>
          <p:cNvPicPr/>
          <p:nvPr/>
        </p:nvPicPr>
        <p:blipFill>
          <a:blip r:embed="rId3"/>
          <a:stretch>
            <a:fillRect/>
          </a:stretch>
        </p:blipFill>
        <p:spPr>
          <a:xfrm>
            <a:off x="4225320" y="452520"/>
            <a:ext cx="3317760" cy="466200"/>
          </a:xfrm>
          <a:prstGeom prst="rect">
            <a:avLst/>
          </a:prstGeom>
          <a:ln w="0">
            <a:noFill/>
          </a:ln>
        </p:spPr>
      </p:pic>
      <p:sp>
        <p:nvSpPr>
          <p:cNvPr id="120" name="Google Shape;48;p5"/>
          <p:cNvSpPr/>
          <p:nvPr/>
        </p:nvSpPr>
        <p:spPr>
          <a:xfrm>
            <a:off x="952560" y="1904040"/>
            <a:ext cx="1687392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121" name="Google Shape;49;p5" descr="preencoded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8200" y="266760"/>
            <a:ext cx="1031400" cy="87588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50;p5"/>
          <p:cNvPicPr/>
          <p:nvPr/>
        </p:nvPicPr>
        <p:blipFill>
          <a:blip r:embed="rId5">
            <a:alphaModFix amt="16000"/>
          </a:blip>
          <a:srcRect r="1030" b="38458"/>
          <a:stretch>
            <a:fillRect/>
          </a:stretch>
        </p:blipFill>
        <p:spPr>
          <a:xfrm>
            <a:off x="4804200" y="5604480"/>
            <a:ext cx="13483440" cy="471564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51" y="361950"/>
            <a:ext cx="10746685" cy="1114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278EA49D317D40B1BEEAAA3CCFB381" ma:contentTypeVersion="11" ma:contentTypeDescription="Utwórz nowy dokument." ma:contentTypeScope="" ma:versionID="e9f8146d488d194e872013de0919cd39">
  <xsd:schema xmlns:xsd="http://www.w3.org/2001/XMLSchema" xmlns:xs="http://www.w3.org/2001/XMLSchema" xmlns:p="http://schemas.microsoft.com/office/2006/metadata/properties" xmlns:ns2="00a0b70c-f649-4cbf-a280-fffc96e4291c" xmlns:ns3="8224d856-492a-41df-b635-dd7706d7e043" targetNamespace="http://schemas.microsoft.com/office/2006/metadata/properties" ma:root="true" ma:fieldsID="45299b1e970c6bf6b943ecdc7a8ddca4" ns2:_="" ns3:_="">
    <xsd:import namespace="00a0b70c-f649-4cbf-a280-fffc96e4291c"/>
    <xsd:import namespace="8224d856-492a-41df-b635-dd7706d7e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0b70c-f649-4cbf-a280-fffc96e42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c33bc02c-fb02-471c-b56c-d173561c2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4d856-492a-41df-b635-dd7706d7e0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e50450-8855-4bee-9973-a9ac56c6ce06}" ma:internalName="TaxCatchAll" ma:showField="CatchAllData" ma:web="8224d856-492a-41df-b635-dd7706d7e0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24d856-492a-41df-b635-dd7706d7e043" xsi:nil="true"/>
    <lcf76f155ced4ddcb4097134ff3c332f xmlns="00a0b70c-f649-4cbf-a280-fffc96e429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88E7D6-B690-4E60-A128-4585B0DEC944}"/>
</file>

<file path=customXml/itemProps2.xml><?xml version="1.0" encoding="utf-8"?>
<ds:datastoreItem xmlns:ds="http://schemas.openxmlformats.org/officeDocument/2006/customXml" ds:itemID="{CA8FB9CF-D3FA-4405-817A-14C6E5A554FD}"/>
</file>

<file path=customXml/itemProps3.xml><?xml version="1.0" encoding="utf-8"?>
<ds:datastoreItem xmlns:ds="http://schemas.openxmlformats.org/officeDocument/2006/customXml" ds:itemID="{D88E94E8-56C6-400D-BCCE-E05467829571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701</Words>
  <Application>Microsoft Office PowerPoint</Application>
  <PresentationFormat>Niestandardowy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Kurczyk</dc:creator>
  <cp:lastModifiedBy>Krystian Kukla</cp:lastModifiedBy>
  <cp:revision>51</cp:revision>
  <dcterms:created xsi:type="dcterms:W3CDTF">2026-05-12T20:48:35Z</dcterms:created>
  <dcterms:modified xsi:type="dcterms:W3CDTF">2026-05-13T09:30:42Z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Niestandardowy</vt:lpwstr>
  </property>
  <property fmtid="{D5CDD505-2E9C-101B-9397-08002B2CF9AE}" pid="4" name="Slides">
    <vt:i4>12</vt:i4>
  </property>
  <property fmtid="{D5CDD505-2E9C-101B-9397-08002B2CF9AE}" pid="5" name="ICV">
    <vt:lpwstr>ADE0C06882A0B9392392036A2D475AA6_43</vt:lpwstr>
  </property>
  <property fmtid="{D5CDD505-2E9C-101B-9397-08002B2CF9AE}" pid="6" name="KSOProductBuildVer">
    <vt:lpwstr>1033-12.1.25880.25880</vt:lpwstr>
  </property>
  <property fmtid="{D5CDD505-2E9C-101B-9397-08002B2CF9AE}" pid="7" name="ContentTypeId">
    <vt:lpwstr>0x0101000C278EA49D317D40B1BEEAAA3CCFB381</vt:lpwstr>
  </property>
</Properties>
</file>