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72" r:id="rId3"/>
    <p:sldId id="269" r:id="rId4"/>
    <p:sldId id="270" r:id="rId5"/>
    <p:sldId id="257" r:id="rId6"/>
    <p:sldId id="271" r:id="rId7"/>
    <p:sldId id="258" r:id="rId8"/>
    <p:sldId id="260" r:id="rId9"/>
    <p:sldId id="261" r:id="rId10"/>
    <p:sldId id="262" r:id="rId11"/>
    <p:sldId id="263" r:id="rId12"/>
    <p:sldId id="265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ter" panose="02000503000000020004" pitchFamily="2" charset="0"/>
      <p:regular r:id="rId21"/>
      <p:bold r:id="rId22"/>
      <p:italic r:id="rId23"/>
      <p:boldItalic r:id="rId24"/>
    </p:embeddedFont>
    <p:embeddedFont>
      <p:font typeface="Urbanist" panose="020B0A0404020000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/>
    <p:restoredTop sz="94662"/>
  </p:normalViewPr>
  <p:slideViewPr>
    <p:cSldViewPr snapToGrid="0">
      <p:cViewPr varScale="1">
        <p:scale>
          <a:sx n="104" d="100"/>
          <a:sy n="104" d="100"/>
        </p:scale>
        <p:origin x="60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042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71499" y="1494352"/>
            <a:ext cx="11049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STRATEGIA OPERACYJNA 2026</a:t>
            </a:r>
            <a:endParaRPr sz="1600" dirty="0">
              <a:latin typeface="+mn-lt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95274" y="2346207"/>
            <a:ext cx="11601450" cy="185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NOWOCZESNY BLOK OPERACYJNY JAKO FUNDAMENT BEZPIECZNEJ ONKOLOGII ZABIEGOWEJ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5524499" y="4739958"/>
            <a:ext cx="1143000" cy="57150"/>
          </a:xfrm>
          <a:prstGeom prst="rect">
            <a:avLst/>
          </a:prstGeom>
          <a:solidFill>
            <a:srgbClr val="00A3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71499" y="5333485"/>
            <a:ext cx="11049000" cy="45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 dirty="0" err="1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Kierownik</a:t>
            </a:r>
            <a:r>
              <a:rPr lang="en-US" sz="1950" b="0" i="0" u="none" strike="noStrike" cap="none" dirty="0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1950" b="0" i="0" u="none" strike="noStrike" cap="none" dirty="0" err="1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Bloku</a:t>
            </a:r>
            <a:r>
              <a:rPr lang="en-US" sz="1950" b="0" i="0" u="none" strike="noStrike" cap="none" dirty="0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1950" b="0" i="0" u="none" strike="noStrike" cap="none" dirty="0" err="1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Operacyjnego</a:t>
            </a:r>
            <a:r>
              <a:rPr lang="en-US" sz="1950" b="0" i="0" u="none" strike="noStrike" cap="none" dirty="0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 | </a:t>
            </a:r>
            <a:r>
              <a:rPr lang="en-US" sz="1950" b="0" i="0" u="none" strike="noStrike" cap="none" dirty="0" err="1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Szpital</a:t>
            </a:r>
            <a:r>
              <a:rPr lang="en-US" sz="1950" b="0" i="0" u="none" strike="noStrike" cap="none" dirty="0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1950" b="0" i="0" u="none" strike="noStrike" cap="none" dirty="0" err="1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Urovita</a:t>
            </a:r>
            <a:r>
              <a:rPr lang="en-US" sz="1950" b="0" i="0" u="none" strike="noStrike" cap="none" dirty="0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 </a:t>
            </a:r>
            <a:r>
              <a:rPr lang="en-US" sz="1950" b="0" i="0" u="none" strike="noStrike" cap="none" dirty="0" err="1">
                <a:solidFill>
                  <a:srgbClr val="475569"/>
                </a:solidFill>
                <a:latin typeface="+mn-lt"/>
                <a:ea typeface="Inter SemiBold"/>
                <a:cs typeface="Inter SemiBold"/>
                <a:sym typeface="Inter SemiBold"/>
              </a:rPr>
              <a:t>Chorzów</a:t>
            </a:r>
            <a:endParaRPr dirty="0">
              <a:latin typeface="+mn-lt"/>
            </a:endParaRPr>
          </a:p>
        </p:txBody>
      </p:sp>
      <p:pic>
        <p:nvPicPr>
          <p:cNvPr id="10" name="Google Shape;19;p3" title="Rzecz_pospolita.png">
            <a:extLst>
              <a:ext uri="{FF2B5EF4-FFF2-40B4-BE49-F238E27FC236}">
                <a16:creationId xmlns:a16="http://schemas.microsoft.com/office/drawing/2014/main" id="{0773403E-B1C0-A682-E8E4-4CD7B95BAC7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;p3" descr="preencoded.png">
            <a:extLst>
              <a:ext uri="{FF2B5EF4-FFF2-40B4-BE49-F238E27FC236}">
                <a16:creationId xmlns:a16="http://schemas.microsoft.com/office/drawing/2014/main" id="{669DEE45-DBE7-D962-7266-524000A500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CADC48D7-D8A4-E882-8C9E-019E39B40523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7;p4">
            <a:extLst>
              <a:ext uri="{FF2B5EF4-FFF2-40B4-BE49-F238E27FC236}">
                <a16:creationId xmlns:a16="http://schemas.microsoft.com/office/drawing/2014/main" id="{536118A3-25F6-7A9F-EFCD-A88E8292C648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58" y="-9185"/>
            <a:ext cx="12135142" cy="683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 txBox="1"/>
          <p:nvPr/>
        </p:nvSpPr>
        <p:spPr>
          <a:xfrm>
            <a:off x="633414" y="1299413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NAWIGACJA ŚRÓDOPERACYJNA BKACTIV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633414" y="1891880"/>
            <a:ext cx="7460392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System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BKActiv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z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zestawem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specjalistycznych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głowic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to „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drugie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oczy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”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chirurga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endParaRPr dirty="0">
              <a:latin typeface="+mn-lt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589727" y="2325035"/>
            <a:ext cx="5744400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Precyzyjna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lokalizacja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guza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pod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kontrolą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USG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podczas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laparoskopii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589725" y="2775329"/>
            <a:ext cx="7887527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Wsparcie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zabiegów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krioablacji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IceCure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ProSense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–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precyzyjne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umieszczenie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sondy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azotowej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589725" y="3202542"/>
            <a:ext cx="7751086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Ocena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przepływów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nerkowych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podczas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zaciskania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szypuły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naczyniowej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3074" name="Picture 2" descr="Intraoperative ultrasound equipment in use. BK medical flex focus 800... |  Download Scientific Diagram">
            <a:extLst>
              <a:ext uri="{FF2B5EF4-FFF2-40B4-BE49-F238E27FC236}">
                <a16:creationId xmlns:a16="http://schemas.microsoft.com/office/drawing/2014/main" id="{37F333D9-F191-AEC5-ED51-7D852CEB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5" y="38600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agnosis Corporate - BK 5000 - Refurbished Ultrasound">
            <a:extLst>
              <a:ext uri="{FF2B5EF4-FFF2-40B4-BE49-F238E27FC236}">
                <a16:creationId xmlns:a16="http://schemas.microsoft.com/office/drawing/2014/main" id="{FA2A3239-B58E-8B2E-6B20-2BA521842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97" y="2069663"/>
            <a:ext cx="3516203" cy="46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9;p3" title="Rzecz_pospolita.png">
            <a:extLst>
              <a:ext uri="{FF2B5EF4-FFF2-40B4-BE49-F238E27FC236}">
                <a16:creationId xmlns:a16="http://schemas.microsoft.com/office/drawing/2014/main" id="{93B5ADFF-6EAF-CDBD-6411-7C10B1D6168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;p3" descr="preencoded.png">
            <a:extLst>
              <a:ext uri="{FF2B5EF4-FFF2-40B4-BE49-F238E27FC236}">
                <a16:creationId xmlns:a16="http://schemas.microsoft.com/office/drawing/2014/main" id="{F89B0490-80B8-E892-3AEA-7F4E4402623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;p4">
            <a:extLst>
              <a:ext uri="{FF2B5EF4-FFF2-40B4-BE49-F238E27FC236}">
                <a16:creationId xmlns:a16="http://schemas.microsoft.com/office/drawing/2014/main" id="{1A71AF7B-FFD2-65F7-4D43-242C175E0D41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7;p4">
            <a:extLst>
              <a:ext uri="{FF2B5EF4-FFF2-40B4-BE49-F238E27FC236}">
                <a16:creationId xmlns:a16="http://schemas.microsoft.com/office/drawing/2014/main" id="{27856383-AFCB-8F6C-CB84-4B884731C184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0"/>
          <p:cNvSpPr txBox="1"/>
          <p:nvPr/>
        </p:nvSpPr>
        <p:spPr>
          <a:xfrm>
            <a:off x="1724411" y="1312444"/>
            <a:ext cx="82669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BEZPIECZEŃSTWO PERSONELU I ŚRODOWISKA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pic>
        <p:nvPicPr>
          <p:cNvPr id="202" name="Google Shape;20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82" y="2132626"/>
            <a:ext cx="4500949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0"/>
          <p:cNvSpPr txBox="1"/>
          <p:nvPr/>
        </p:nvSpPr>
        <p:spPr>
          <a:xfrm>
            <a:off x="5115313" y="2128999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ULTRASAFE MILESTONE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5113770" y="2404706"/>
            <a:ext cx="5286375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Standard „Zero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Ekspozycji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”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opar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formaliny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endParaRPr dirty="0">
              <a:latin typeface="+mn-lt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>
            <a:off x="5113770" y="4432087"/>
            <a:ext cx="3551280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Bezpieczny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personel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to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bezpieczny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pacjent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4987529" y="2733642"/>
            <a:ext cx="4905375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Automatyczne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dozowanie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formaliny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w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obiegu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zamkniętym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4987529" y="3119210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Pełna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ochrona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personelu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bloku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operacyjnego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patomorfologii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4987528" y="3764513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Integracja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z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systemem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kodowania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próbek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–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eliminacja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błędów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identyfikacji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pacjenta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2" name="Google Shape;19;p3" title="Rzecz_pospolita.png">
            <a:extLst>
              <a:ext uri="{FF2B5EF4-FFF2-40B4-BE49-F238E27FC236}">
                <a16:creationId xmlns:a16="http://schemas.microsoft.com/office/drawing/2014/main" id="{135415D2-1F6A-E372-DACA-88E08AF808C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;p3" descr="preencoded.png">
            <a:extLst>
              <a:ext uri="{FF2B5EF4-FFF2-40B4-BE49-F238E27FC236}">
                <a16:creationId xmlns:a16="http://schemas.microsoft.com/office/drawing/2014/main" id="{077BB54B-D3FF-55C4-27D9-CF92530FAB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;p4">
            <a:extLst>
              <a:ext uri="{FF2B5EF4-FFF2-40B4-BE49-F238E27FC236}">
                <a16:creationId xmlns:a16="http://schemas.microsoft.com/office/drawing/2014/main" id="{D92BCE54-6A35-83FE-4520-F5560A9FBB23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7;p4">
            <a:extLst>
              <a:ext uri="{FF2B5EF4-FFF2-40B4-BE49-F238E27FC236}">
                <a16:creationId xmlns:a16="http://schemas.microsoft.com/office/drawing/2014/main" id="{709F446D-EED1-DFD2-0413-8A44D84C0140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777322" y="1316143"/>
            <a:ext cx="630606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ERGONOMIA I ŚRODOWISKO PRACY 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6334125" y="2100262"/>
            <a:ext cx="5286375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Ergonomia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przekłada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się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wyniki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kliniczne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endParaRPr dirty="0">
              <a:latin typeface="+mn-lt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6255270" y="2559701"/>
            <a:ext cx="4905375" cy="13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>
              <a:lnSpc>
                <a:spcPct val="149964"/>
              </a:lnSpc>
            </a:pPr>
            <a:r>
              <a:rPr lang="en-US" sz="1425" b="1" i="0" u="none" strike="noStrike" cap="none" dirty="0" err="1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Stoły</a:t>
            </a: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 Maquet Corin: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pl-PL" sz="1425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Maksymalna stabilność i modułowość. Przystosowane do ekstremalnych ułożeń urologicznych, zapewniające bezpieczeństwo pacjenta i komfort operatora.</a:t>
            </a:r>
            <a:endParaRPr lang="pl-PL" sz="1600" dirty="0">
              <a:latin typeface="+mn-lt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6255269" y="3891005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Kolumny</a:t>
            </a: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Anestezjologiczne</a:t>
            </a: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Zintegrowane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z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aparatami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Drager Atlan 350 –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maksymalny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dostęp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do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pacjenta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6255268" y="4564436"/>
            <a:ext cx="4905375" cy="130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>
              <a:lnSpc>
                <a:spcPct val="149964"/>
              </a:lnSpc>
            </a:pPr>
            <a:r>
              <a:rPr lang="en-US" sz="1425" b="1" i="0" u="none" strike="noStrike" cap="none" dirty="0" err="1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Oświetlenie</a:t>
            </a: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 LED: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pl-PL" sz="1425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Technologia redukująca cienie i temperaturę. Idealne odwzorowanie barw tkanki, krytyczne przy długotrwałych zabiegach onkologicznych.</a:t>
            </a:r>
            <a:endParaRPr lang="pl-PL" sz="1600" dirty="0">
              <a:latin typeface="+mn-lt"/>
            </a:endParaRPr>
          </a:p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pic>
        <p:nvPicPr>
          <p:cNvPr id="2" name="Google Shape;193;p21" descr="image.png">
            <a:extLst>
              <a:ext uri="{FF2B5EF4-FFF2-40B4-BE49-F238E27FC236}">
                <a16:creationId xmlns:a16="http://schemas.microsoft.com/office/drawing/2014/main" id="{799193E5-14FD-3CBE-22DB-5E1C1DE2D0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785" y="2186193"/>
            <a:ext cx="521970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;p3" title="Rzecz_pospolita.png">
            <a:extLst>
              <a:ext uri="{FF2B5EF4-FFF2-40B4-BE49-F238E27FC236}">
                <a16:creationId xmlns:a16="http://schemas.microsoft.com/office/drawing/2014/main" id="{C8B4DB3F-8381-F046-E877-516D96540A8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;p3" descr="preencoded.png">
            <a:extLst>
              <a:ext uri="{FF2B5EF4-FFF2-40B4-BE49-F238E27FC236}">
                <a16:creationId xmlns:a16="http://schemas.microsoft.com/office/drawing/2014/main" id="{CF7BD07E-E9E0-51AD-F88D-B3FD588BDF2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;p4">
            <a:extLst>
              <a:ext uri="{FF2B5EF4-FFF2-40B4-BE49-F238E27FC236}">
                <a16:creationId xmlns:a16="http://schemas.microsoft.com/office/drawing/2014/main" id="{D6A1793C-D48D-0269-32DD-650C31EA2049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7;p4">
            <a:extLst>
              <a:ext uri="{FF2B5EF4-FFF2-40B4-BE49-F238E27FC236}">
                <a16:creationId xmlns:a16="http://schemas.microsoft.com/office/drawing/2014/main" id="{5164C6DF-3508-56CB-2430-01E301237860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171700"/>
            <a:ext cx="5286375" cy="330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 txBox="1"/>
          <p:nvPr/>
        </p:nvSpPr>
        <p:spPr>
          <a:xfrm>
            <a:off x="571500" y="1507332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OPTYMALIZACJA: BLOK STEROWANY DANYMI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253" name="Google Shape;253;p24"/>
          <p:cNvSpPr txBox="1"/>
          <p:nvPr/>
        </p:nvSpPr>
        <p:spPr>
          <a:xfrm>
            <a:off x="571500" y="2352675"/>
            <a:ext cx="5762624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Dzięki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systemom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integracji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Storz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Collabor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analizujemy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KPI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bloku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operacyjnego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endParaRPr dirty="0">
              <a:latin typeface="+mn-lt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6619875" y="2457450"/>
            <a:ext cx="4950618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0F172A"/>
                </a:solidFill>
                <a:latin typeface="+mn-lt"/>
                <a:ea typeface="Urbanist"/>
                <a:cs typeface="Urbanist"/>
                <a:sym typeface="Urbanist"/>
              </a:rPr>
              <a:t>WZROST PRZEPUSTOWOŚCI</a:t>
            </a:r>
            <a:endParaRPr dirty="0">
              <a:latin typeface="+mn-lt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6272212" y="4853501"/>
            <a:ext cx="4714875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Dzięki</a:t>
            </a:r>
            <a:r>
              <a:rPr lang="en-US" sz="105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05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technologiom</a:t>
            </a:r>
            <a:r>
              <a:rPr lang="en-US" sz="105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KPO </a:t>
            </a:r>
            <a:r>
              <a:rPr lang="en-US" sz="105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planujemy</a:t>
            </a:r>
            <a:r>
              <a:rPr lang="en-US" sz="105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05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wzrost</a:t>
            </a:r>
            <a:r>
              <a:rPr lang="en-US" sz="105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05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liczby</a:t>
            </a:r>
            <a:r>
              <a:rPr lang="en-US" sz="105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05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zabiegów</a:t>
            </a:r>
            <a:r>
              <a:rPr lang="en-US" sz="105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o 30%.</a:t>
            </a:r>
            <a:endParaRPr dirty="0">
              <a:latin typeface="+mn-lt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571500" y="3086100"/>
            <a:ext cx="5286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Turnaround Time: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Skrócenie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czasu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sprzątania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przezbrajania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sali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o 15 min.</a:t>
            </a:r>
            <a:endParaRPr dirty="0">
              <a:latin typeface="+mn-lt"/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571500" y="3743325"/>
            <a:ext cx="5286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On-Time Starts: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95%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operacji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rozpoczynanych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punktualnie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dzięki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lepszej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logistyce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narzędzi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571500" y="4400550"/>
            <a:ext cx="5286375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Utilisation</a:t>
            </a: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Optymalne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obłożenie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sal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onkologicznych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SOLO II.</a:t>
            </a:r>
            <a:endParaRPr dirty="0">
              <a:latin typeface="+mn-lt"/>
            </a:endParaRPr>
          </a:p>
        </p:txBody>
      </p:sp>
      <p:sp>
        <p:nvSpPr>
          <p:cNvPr id="262" name="Google Shape;262;p24"/>
          <p:cNvSpPr/>
          <p:nvPr/>
        </p:nvSpPr>
        <p:spPr>
          <a:xfrm>
            <a:off x="6619875" y="3571875"/>
            <a:ext cx="2262187" cy="11430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6619875" y="3313194"/>
            <a:ext cx="226218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+mn-lt"/>
                <a:ea typeface="Inter"/>
                <a:cs typeface="Inter"/>
                <a:sym typeface="Inter"/>
              </a:rPr>
              <a:t>2024</a:t>
            </a:r>
            <a:endParaRPr dirty="0">
              <a:latin typeface="+mn-lt"/>
            </a:endParaRPr>
          </a:p>
        </p:txBody>
      </p:sp>
      <p:sp>
        <p:nvSpPr>
          <p:cNvPr id="264" name="Google Shape;264;p24"/>
          <p:cNvSpPr/>
          <p:nvPr/>
        </p:nvSpPr>
        <p:spPr>
          <a:xfrm>
            <a:off x="9072562" y="3000375"/>
            <a:ext cx="2262187" cy="1714500"/>
          </a:xfrm>
          <a:prstGeom prst="rect">
            <a:avLst/>
          </a:prstGeom>
          <a:solidFill>
            <a:srgbClr val="00A3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9072562" y="3000375"/>
            <a:ext cx="226218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+mn-lt"/>
                <a:ea typeface="Inter"/>
                <a:cs typeface="Inter"/>
                <a:sym typeface="Inter"/>
              </a:rPr>
              <a:t>2026 (Plan)</a:t>
            </a:r>
            <a:endParaRPr dirty="0">
              <a:latin typeface="+mn-lt"/>
            </a:endParaRPr>
          </a:p>
        </p:txBody>
      </p:sp>
      <p:pic>
        <p:nvPicPr>
          <p:cNvPr id="3" name="Google Shape;19;p3" title="Rzecz_pospolita.png">
            <a:extLst>
              <a:ext uri="{FF2B5EF4-FFF2-40B4-BE49-F238E27FC236}">
                <a16:creationId xmlns:a16="http://schemas.microsoft.com/office/drawing/2014/main" id="{AA9E235A-E285-D44A-54DE-3BF63577D67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;p3" descr="preencoded.png">
            <a:extLst>
              <a:ext uri="{FF2B5EF4-FFF2-40B4-BE49-F238E27FC236}">
                <a16:creationId xmlns:a16="http://schemas.microsoft.com/office/drawing/2014/main" id="{3D3BDDA4-35E8-831B-1FA0-EAFB939670A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;p4">
            <a:extLst>
              <a:ext uri="{FF2B5EF4-FFF2-40B4-BE49-F238E27FC236}">
                <a16:creationId xmlns:a16="http://schemas.microsoft.com/office/drawing/2014/main" id="{7F96F8FE-9BD2-A209-31EF-D20A5DF63301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7;p4">
            <a:extLst>
              <a:ext uri="{FF2B5EF4-FFF2-40B4-BE49-F238E27FC236}">
                <a16:creationId xmlns:a16="http://schemas.microsoft.com/office/drawing/2014/main" id="{01522648-19DA-B807-9393-6477C00133E2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22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5545932"/>
            <a:ext cx="11049000" cy="114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597683"/>
            <a:ext cx="11049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/>
          <p:nvPr/>
        </p:nvSpPr>
        <p:spPr>
          <a:xfrm>
            <a:off x="295275" y="2834922"/>
            <a:ext cx="116014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DZIĘKUJĘ ZA UWAGĘ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274" name="Google Shape;274;p25"/>
          <p:cNvSpPr txBox="1"/>
          <p:nvPr/>
        </p:nvSpPr>
        <p:spPr>
          <a:xfrm>
            <a:off x="1809750" y="4239696"/>
            <a:ext cx="85725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Nowoczesny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blok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to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zintegrowany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organizm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, w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którym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technologia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sfinansowana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z KPO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chroni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życie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pacjenta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wspiera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precyzję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zespołu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800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chirurgicznego</a:t>
            </a:r>
            <a:r>
              <a:rPr lang="en-US" sz="1800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828675" y="5984082"/>
            <a:ext cx="10534650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Szpital</a:t>
            </a:r>
            <a:r>
              <a:rPr lang="en-US" sz="1425" b="1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Urovita</a:t>
            </a:r>
            <a:r>
              <a:rPr lang="en-US" sz="1425" b="1" i="0" u="none" strike="noStrike" cap="none" dirty="0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 | </a:t>
            </a:r>
            <a:r>
              <a:rPr lang="en-US" sz="1425" b="1" i="0" u="none" strike="noStrike" cap="none" dirty="0" err="1">
                <a:solidFill>
                  <a:srgbClr val="0F172A"/>
                </a:solidFill>
                <a:latin typeface="Inter"/>
                <a:ea typeface="Inter"/>
                <a:cs typeface="Inter"/>
                <a:sym typeface="Inter"/>
              </a:rPr>
              <a:t>www.urovita.pl</a:t>
            </a:r>
            <a:endParaRPr dirty="0"/>
          </a:p>
        </p:txBody>
      </p:sp>
      <p:pic>
        <p:nvPicPr>
          <p:cNvPr id="4" name="Google Shape;19;p3" title="Rzecz_pospolita.png">
            <a:extLst>
              <a:ext uri="{FF2B5EF4-FFF2-40B4-BE49-F238E27FC236}">
                <a16:creationId xmlns:a16="http://schemas.microsoft.com/office/drawing/2014/main" id="{4142845D-3FF7-60C6-C235-F58E1EDCD82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;p3" descr="preencoded.png">
            <a:extLst>
              <a:ext uri="{FF2B5EF4-FFF2-40B4-BE49-F238E27FC236}">
                <a16:creationId xmlns:a16="http://schemas.microsoft.com/office/drawing/2014/main" id="{87085362-630E-2B09-5808-0FDEA8807ED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19C03F2B-DCC0-62DD-3E3E-0B2AE6F047C7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4">
            <a:extLst>
              <a:ext uri="{FF2B5EF4-FFF2-40B4-BE49-F238E27FC236}">
                <a16:creationId xmlns:a16="http://schemas.microsoft.com/office/drawing/2014/main" id="{F286141D-E83B-8FC4-0BB2-E6C154AD19E7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295275" y="2350740"/>
            <a:ext cx="1160145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WIZJA STRATEGICZNA:</a:t>
            </a:r>
            <a:br>
              <a:rPr lang="en-US" sz="1800" b="0" i="0" u="none" strike="noStrike" cap="none" dirty="0">
                <a:solidFill>
                  <a:srgbClr val="2E9CA6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 SERCE OŚRODKA SOLO II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5143500" y="4198590"/>
            <a:ext cx="1905000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286000" y="4589115"/>
            <a:ext cx="762000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Blok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operacyjny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jest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już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tylko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miejscem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zabiegu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,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lecz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zintegrowanym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centrum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technologicznym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,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które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determinuje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wynik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onkologiczny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całej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ścieżki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pacjenta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4" name="Google Shape;19;p3" title="Rzecz_pospolita.png">
            <a:extLst>
              <a:ext uri="{FF2B5EF4-FFF2-40B4-BE49-F238E27FC236}">
                <a16:creationId xmlns:a16="http://schemas.microsoft.com/office/drawing/2014/main" id="{1C5AD743-8C3F-48D1-9703-5CFC54093FE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;p3" descr="preencoded.png">
            <a:extLst>
              <a:ext uri="{FF2B5EF4-FFF2-40B4-BE49-F238E27FC236}">
                <a16:creationId xmlns:a16="http://schemas.microsoft.com/office/drawing/2014/main" id="{02378D26-7E72-1C53-1E56-E4D40936D4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A57F4D82-144E-35C9-64DE-96B2B627B171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4">
            <a:extLst>
              <a:ext uri="{FF2B5EF4-FFF2-40B4-BE49-F238E27FC236}">
                <a16:creationId xmlns:a16="http://schemas.microsoft.com/office/drawing/2014/main" id="{05BF512D-D940-AD7E-CB6B-AAA23D2C07FF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88356"/>
            <a:ext cx="5286375" cy="236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88356"/>
            <a:ext cx="5286375" cy="23669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864080" y="1514475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PODWÓJNA PERSPEKTYWA: KLINIKA I ZARZĄDZANIE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94686" y="1522980"/>
            <a:ext cx="48878" cy="409575"/>
          </a:xfrm>
          <a:prstGeom prst="rect">
            <a:avLst/>
          </a:prstGeom>
          <a:solidFill>
            <a:srgbClr val="00A3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71500" y="4836318"/>
            <a:ext cx="11049000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Połączenie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tych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ról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w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Szpitalu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Urovita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pozwala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na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bezprecedensową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synergię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między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medycznym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celem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a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technologicznym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1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środkiem</a:t>
            </a:r>
            <a:r>
              <a:rPr lang="en-US" sz="1425" b="0" i="1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.</a:t>
            </a:r>
            <a:endParaRPr dirty="0">
              <a:latin typeface="+mj-lt"/>
            </a:endParaRPr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625" y="2374106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809625" y="2821781"/>
            <a:ext cx="505063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PERSPEKTYWA ORDYNATORA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809625" y="3221831"/>
            <a:ext cx="481012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Wybór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technologii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gwarantujących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czystość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onkologiczną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(R0)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minimalizację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urazu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(4K ICG,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Histolog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,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IceCure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).</a:t>
            </a:r>
            <a:endParaRPr dirty="0">
              <a:latin typeface="+mn-lt"/>
            </a:endParaRPr>
          </a:p>
        </p:txBody>
      </p:sp>
      <p:pic>
        <p:nvPicPr>
          <p:cNvPr id="105" name="Google Shape;105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2250" y="2374106"/>
            <a:ext cx="3810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6572250" y="2821781"/>
            <a:ext cx="5050631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PERSPEKTYWA KIEROWNIKA BLOKU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572250" y="3221831"/>
            <a:ext cx="5048250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Bezpieczeństwo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personelu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,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ergonomia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pracy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optymalizacja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czasu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zabiegu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(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Maquet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,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UltraSAFE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, Storz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Collabor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).</a:t>
            </a:r>
            <a:endParaRPr dirty="0">
              <a:latin typeface="+mn-lt"/>
            </a:endParaRPr>
          </a:p>
        </p:txBody>
      </p:sp>
      <p:pic>
        <p:nvPicPr>
          <p:cNvPr id="7" name="Google Shape;19;p3" title="Rzecz_pospolita.png">
            <a:extLst>
              <a:ext uri="{FF2B5EF4-FFF2-40B4-BE49-F238E27FC236}">
                <a16:creationId xmlns:a16="http://schemas.microsoft.com/office/drawing/2014/main" id="{E9E95155-6B7F-2954-7C86-C1EEDD5805A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;p3" descr="preencoded.png">
            <a:extLst>
              <a:ext uri="{FF2B5EF4-FFF2-40B4-BE49-F238E27FC236}">
                <a16:creationId xmlns:a16="http://schemas.microsoft.com/office/drawing/2014/main" id="{A6F8D1C7-67EE-2D3C-34A6-7CCA574E288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;p4">
            <a:extLst>
              <a:ext uri="{FF2B5EF4-FFF2-40B4-BE49-F238E27FC236}">
                <a16:creationId xmlns:a16="http://schemas.microsoft.com/office/drawing/2014/main" id="{2C5765F6-E342-6577-A354-16B2A3544A70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;p4">
            <a:extLst>
              <a:ext uri="{FF2B5EF4-FFF2-40B4-BE49-F238E27FC236}">
                <a16:creationId xmlns:a16="http://schemas.microsoft.com/office/drawing/2014/main" id="{20B8A922-9DE4-5A83-9E30-A90220E07298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431AB69-C9CF-7524-A0B8-BEBB957A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131" y="1414670"/>
            <a:ext cx="7903738" cy="5080435"/>
          </a:xfrm>
          <a:prstGeom prst="rect">
            <a:avLst/>
          </a:prstGeom>
        </p:spPr>
      </p:pic>
      <p:pic>
        <p:nvPicPr>
          <p:cNvPr id="7" name="Google Shape;19;p3" title="Rzecz_pospolita.png">
            <a:extLst>
              <a:ext uri="{FF2B5EF4-FFF2-40B4-BE49-F238E27FC236}">
                <a16:creationId xmlns:a16="http://schemas.microsoft.com/office/drawing/2014/main" id="{79230C90-67BF-6480-5CA5-870E114C79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;p3" descr="preencoded.png">
            <a:extLst>
              <a:ext uri="{FF2B5EF4-FFF2-40B4-BE49-F238E27FC236}">
                <a16:creationId xmlns:a16="http://schemas.microsoft.com/office/drawing/2014/main" id="{17379BAA-3852-6959-5648-E2CC4635AF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6;p4">
            <a:extLst>
              <a:ext uri="{FF2B5EF4-FFF2-40B4-BE49-F238E27FC236}">
                <a16:creationId xmlns:a16="http://schemas.microsoft.com/office/drawing/2014/main" id="{257CFFF6-72F2-9158-F2AF-CF7DD6FFB8F6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;p4">
            <a:extLst>
              <a:ext uri="{FF2B5EF4-FFF2-40B4-BE49-F238E27FC236}">
                <a16:creationId xmlns:a16="http://schemas.microsoft.com/office/drawing/2014/main" id="{1EE10BC5-477A-DCDB-77ED-5B8AA198A3CC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05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885825" y="1337550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j-lt"/>
                <a:ea typeface="Urbanist"/>
                <a:cs typeface="Urbanist"/>
                <a:sym typeface="Urbanist"/>
              </a:rPr>
              <a:t>STANDARDY NOWOCZESNEGO BLOKU: CYFROWY EKOSYSTEM</a:t>
            </a:r>
            <a:endParaRPr dirty="0">
              <a:solidFill>
                <a:srgbClr val="2E9CA6"/>
              </a:solidFill>
              <a:latin typeface="+mj-lt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67302" y="2014761"/>
            <a:ext cx="5728698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Nowoczesny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blok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operacyjny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to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„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miejsce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”,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lecz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zintegrowany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system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przepływu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danych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i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energii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Główne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paradygmaty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endParaRPr dirty="0">
              <a:latin typeface="+mn-lt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67301" y="2886191"/>
            <a:ext cx="5490573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Digital Loop: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Integracja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obrazowania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przed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-,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śród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- </a:t>
            </a:r>
            <a:b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</a:b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pooperacyjnego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w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jednej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sieci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367302" y="3671729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Hybrid Flexibility: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Możliwość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szybkiej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zmiany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profilu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sali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(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laparoskopia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/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endourologia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/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krioablacja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).</a:t>
            </a:r>
            <a:endParaRPr dirty="0">
              <a:latin typeface="+mn-lt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367301" y="4436380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Sterile Logistics: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Automatyzacja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łańcucha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dostaw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narzędzi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(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Dobromed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Proces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+).</a:t>
            </a:r>
            <a:endParaRPr dirty="0">
              <a:latin typeface="+mn-lt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EEF220-0970-8159-5769-D34725349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77" y="2094309"/>
            <a:ext cx="5599521" cy="4199641"/>
          </a:xfrm>
          <a:prstGeom prst="rect">
            <a:avLst/>
          </a:prstGeom>
        </p:spPr>
      </p:pic>
      <p:pic>
        <p:nvPicPr>
          <p:cNvPr id="2" name="Google Shape;19;p3" title="Rzecz_pospolita.png">
            <a:extLst>
              <a:ext uri="{FF2B5EF4-FFF2-40B4-BE49-F238E27FC236}">
                <a16:creationId xmlns:a16="http://schemas.microsoft.com/office/drawing/2014/main" id="{20C21963-962D-19EE-1851-04D1EE7A84B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;p3" descr="preencoded.png">
            <a:extLst>
              <a:ext uri="{FF2B5EF4-FFF2-40B4-BE49-F238E27FC236}">
                <a16:creationId xmlns:a16="http://schemas.microsoft.com/office/drawing/2014/main" id="{6819F5C9-6DA5-07DE-4E92-DDA5917026B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36" y="32590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6;p4">
            <a:extLst>
              <a:ext uri="{FF2B5EF4-FFF2-40B4-BE49-F238E27FC236}">
                <a16:creationId xmlns:a16="http://schemas.microsoft.com/office/drawing/2014/main" id="{D95881C7-08DC-916A-BB3E-04CE602CEC78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7;p4">
            <a:extLst>
              <a:ext uri="{FF2B5EF4-FFF2-40B4-BE49-F238E27FC236}">
                <a16:creationId xmlns:a16="http://schemas.microsoft.com/office/drawing/2014/main" id="{4508EB4D-44D0-51ED-DBED-93FFEDAA2B9F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2" y="-40629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1928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409361" y="1348767"/>
            <a:ext cx="981776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j-lt"/>
                <a:ea typeface="Urbanist"/>
                <a:cs typeface="Urbanist"/>
                <a:sym typeface="Urbanist"/>
              </a:rPr>
              <a:t>CENTRUM INTEGRACJI</a:t>
            </a:r>
            <a:endParaRPr dirty="0">
              <a:solidFill>
                <a:srgbClr val="2E9CA6"/>
              </a:solidFill>
              <a:latin typeface="+mj-lt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334125" y="2194036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E9CA6"/>
                </a:solidFill>
                <a:latin typeface="+mj-lt"/>
                <a:ea typeface="Urbanist"/>
                <a:cs typeface="Urbanist"/>
                <a:sym typeface="Urbanist"/>
              </a:rPr>
              <a:t>INTEGRACJA STORZ COLLABOR &amp; OR1</a:t>
            </a:r>
            <a:endParaRPr dirty="0">
              <a:solidFill>
                <a:srgbClr val="2E9CA6"/>
              </a:solidFill>
              <a:latin typeface="+mj-lt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334125" y="2871390"/>
            <a:ext cx="5286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Mózg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bloku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operacyjnego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. System zarządzający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routingiem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obrazu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4K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8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monitorów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.</a:t>
            </a:r>
            <a:endParaRPr dirty="0">
              <a:latin typeface="+mj-lt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246083" y="3748860"/>
            <a:ext cx="5638735" cy="97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R="0" lvl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25" b="1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Konsultacje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online: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Bezpośrednie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połączenie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z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patomorfologiem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.</a:t>
            </a:r>
          </a:p>
          <a:p>
            <a:pPr>
              <a:lnSpc>
                <a:spcPct val="149964"/>
              </a:lnSpc>
            </a:pPr>
            <a:r>
              <a:rPr lang="en-US" sz="1400" b="1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Edukacja</a:t>
            </a:r>
            <a:r>
              <a:rPr lang="en-US" sz="1400" b="1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: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Archiwizacja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procedur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w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standardzie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broadcastowym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.</a:t>
            </a:r>
            <a:endParaRPr lang="en-US" dirty="0">
              <a:latin typeface="+mj-lt"/>
            </a:endParaRPr>
          </a:p>
          <a:p>
            <a:pPr>
              <a:lnSpc>
                <a:spcPct val="149964"/>
              </a:lnSpc>
            </a:pPr>
            <a:r>
              <a:rPr lang="en-US" sz="1400" b="1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Aseptyka</a:t>
            </a:r>
            <a:r>
              <a:rPr lang="en-US" sz="1400" b="1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: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Sterowanie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salą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z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terminali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 </a:t>
            </a:r>
            <a:r>
              <a:rPr lang="en-US" sz="1400" b="0" i="0" u="none" strike="noStrike" cap="none" dirty="0" err="1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multimedialnych</a:t>
            </a:r>
            <a:r>
              <a:rPr lang="en-US" sz="1400" b="0" i="0" u="none" strike="noStrike" cap="none" dirty="0">
                <a:solidFill>
                  <a:srgbClr val="475569"/>
                </a:solidFill>
                <a:latin typeface="+mj-lt"/>
                <a:ea typeface="Inter"/>
                <a:cs typeface="Inter"/>
                <a:sym typeface="Inter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29B60C2-FB53-D49C-E078-ECA0C89FE1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D06B1E2-B52E-FAC8-8087-EEED6123E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10623C-75EE-94B9-CBB8-B8C0E6027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76" y="1952389"/>
            <a:ext cx="5372099" cy="3814763"/>
          </a:xfrm>
          <a:prstGeom prst="rect">
            <a:avLst/>
          </a:prstGeom>
        </p:spPr>
      </p:pic>
      <p:pic>
        <p:nvPicPr>
          <p:cNvPr id="6" name="Google Shape;19;p3" title="Rzecz_pospolita.png">
            <a:extLst>
              <a:ext uri="{FF2B5EF4-FFF2-40B4-BE49-F238E27FC236}">
                <a16:creationId xmlns:a16="http://schemas.microsoft.com/office/drawing/2014/main" id="{E67F627C-48F5-D581-7577-3E3C6C1F9A6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;p3" descr="preencoded.png">
            <a:extLst>
              <a:ext uri="{FF2B5EF4-FFF2-40B4-BE49-F238E27FC236}">
                <a16:creationId xmlns:a16="http://schemas.microsoft.com/office/drawing/2014/main" id="{018EA326-C2DD-FB6B-824D-F6FB0659D06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9360915F-AD1D-074B-6108-7C748DBECFC0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7;p4">
            <a:extLst>
              <a:ext uri="{FF2B5EF4-FFF2-40B4-BE49-F238E27FC236}">
                <a16:creationId xmlns:a16="http://schemas.microsoft.com/office/drawing/2014/main" id="{543559C4-C667-A894-9187-26EB05CA20B0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1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73" y="3148163"/>
            <a:ext cx="35559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8523" y="3148163"/>
            <a:ext cx="35559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4973" y="3148163"/>
            <a:ext cx="3556099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/>
          <p:nvPr/>
        </p:nvSpPr>
        <p:spPr>
          <a:xfrm>
            <a:off x="642294" y="1479776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Urbanist"/>
                <a:ea typeface="Urbanist"/>
                <a:cs typeface="Urbanist"/>
                <a:sym typeface="Urbanist"/>
              </a:rPr>
              <a:t>ORGANIZACJA </a:t>
            </a:r>
            <a:r>
              <a:rPr lang="en-US" sz="2700" b="1" i="0" u="none" strike="noStrike" cap="none" dirty="0">
                <a:solidFill>
                  <a:srgbClr val="2E9CA6"/>
                </a:solidFill>
                <a:latin typeface="+mj-lt"/>
                <a:ea typeface="Urbanist"/>
                <a:cs typeface="Urbanist"/>
                <a:sym typeface="Urbanist"/>
              </a:rPr>
              <a:t>PRACY</a:t>
            </a:r>
            <a:r>
              <a:rPr lang="en-US" sz="2700" b="1" i="0" u="none" strike="noStrike" cap="none" dirty="0">
                <a:solidFill>
                  <a:srgbClr val="2E9CA6"/>
                </a:solidFill>
                <a:latin typeface="Urbanist"/>
                <a:ea typeface="Urbanist"/>
                <a:cs typeface="Urbanist"/>
                <a:sym typeface="Urbanist"/>
              </a:rPr>
              <a:t>: LEAN HEALTHCARE W BLOKU</a:t>
            </a:r>
            <a:endParaRPr dirty="0">
              <a:solidFill>
                <a:srgbClr val="2E9CA6"/>
              </a:solidFill>
            </a:endParaRPr>
          </a:p>
        </p:txBody>
      </p:sp>
      <p:pic>
        <p:nvPicPr>
          <p:cNvPr id="120" name="Google Shape;120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0198" y="3426076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760198" y="3881588"/>
            <a:ext cx="3233685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TURNAROUND TIME (TAT)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60198" y="4272113"/>
            <a:ext cx="3079700" cy="13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Redukcja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czasu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przygotowania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sali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dzięki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systemowi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Maquet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Moduevo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Wszystkie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media w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kolumnach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sufitowych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–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brak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kabli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podłodze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123" name="Google Shape;123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6648" y="3433913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/>
          <p:nvPr/>
        </p:nvSpPr>
        <p:spPr>
          <a:xfrm>
            <a:off x="4506648" y="3881588"/>
            <a:ext cx="3233685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ZERO MUDA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4506648" y="4272113"/>
            <a:ext cx="3079700" cy="13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Eliminacja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zbędnych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ruchów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personelu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Narzędzia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sprzęt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(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Diatermie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Erbe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VIO3)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zlokalizowane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ergonomicznie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operatorze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126" name="Google Shape;12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53098" y="3433913"/>
            <a:ext cx="237083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8253098" y="3881588"/>
            <a:ext cx="3233841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SAFETY FIRST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8253098" y="4272113"/>
            <a:ext cx="3233841" cy="98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Standardy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WHO Surgical Safety Checklist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zintegrowane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z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terminalami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multimedialnymi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Storz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Collabor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sali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4" name="Google Shape;19;p3" title="Rzecz_pospolita.png">
            <a:extLst>
              <a:ext uri="{FF2B5EF4-FFF2-40B4-BE49-F238E27FC236}">
                <a16:creationId xmlns:a16="http://schemas.microsoft.com/office/drawing/2014/main" id="{F04F57D7-DB5A-EB60-F5CB-C58B31C13130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;p3" descr="preencoded.png">
            <a:extLst>
              <a:ext uri="{FF2B5EF4-FFF2-40B4-BE49-F238E27FC236}">
                <a16:creationId xmlns:a16="http://schemas.microsoft.com/office/drawing/2014/main" id="{A29A8A72-4E20-9802-E5CF-8E9100B677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6;p4">
            <a:extLst>
              <a:ext uri="{FF2B5EF4-FFF2-40B4-BE49-F238E27FC236}">
                <a16:creationId xmlns:a16="http://schemas.microsoft.com/office/drawing/2014/main" id="{E7258491-71F7-926A-7A80-06FBA2016764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7;p4">
            <a:extLst>
              <a:ext uri="{FF2B5EF4-FFF2-40B4-BE49-F238E27FC236}">
                <a16:creationId xmlns:a16="http://schemas.microsoft.com/office/drawing/2014/main" id="{D41204DE-0810-52EA-E583-624ABC1C93E7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1928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790575" y="1326111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WIZUALIZACJA 4K &amp; ICG: PRZEŁOM W ONKOLOGII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571500" y="2100262"/>
            <a:ext cx="5286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Nowoczesna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onkologia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zabiegowa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to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walka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milimetry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 System 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Storz Image 1S Rubina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zapewnia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endParaRPr dirty="0">
              <a:latin typeface="+mn-lt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71500" y="4795837"/>
            <a:ext cx="5286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Dzięki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KPO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dysponujemy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4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kompletnymi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systemami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wizyjnymi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najwyższej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klasy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847725" y="2831306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952500" y="2833687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Fluorescencja</a:t>
            </a: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 ICG: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Zielone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podświetlenie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unaczynienia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nerki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(NSS)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oraz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węzłów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chłonnych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w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czasie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rzeczywistym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847725" y="3788568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952500" y="3790950"/>
            <a:ext cx="4905375" cy="98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00A39D"/>
                </a:solidFill>
                <a:latin typeface="+mn-lt"/>
                <a:ea typeface="Inter"/>
                <a:cs typeface="Inter"/>
                <a:sym typeface="Inter"/>
              </a:rPr>
              <a:t>4K Reality: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Rozdzielczość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pozwalająca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precyzyjną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preparatykę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pęczków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naczyniowo-nerwowych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prostatektomii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1026" name="Picture 2" descr="IMAGE1 S 4U RUBINA, OPAL1 NIR/ICG | KARL STORZ Endoskope | Peru">
            <a:extLst>
              <a:ext uri="{FF2B5EF4-FFF2-40B4-BE49-F238E27FC236}">
                <a16:creationId xmlns:a16="http://schemas.microsoft.com/office/drawing/2014/main" id="{80FC2110-C93D-C407-61B9-420BD744C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81" y="1941664"/>
            <a:ext cx="4535301" cy="339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9;p3" title="Rzecz_pospolita.png">
            <a:extLst>
              <a:ext uri="{FF2B5EF4-FFF2-40B4-BE49-F238E27FC236}">
                <a16:creationId xmlns:a16="http://schemas.microsoft.com/office/drawing/2014/main" id="{1E335A2F-F564-6D52-A4EA-5A00636795C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;p3" descr="preencoded.png">
            <a:extLst>
              <a:ext uri="{FF2B5EF4-FFF2-40B4-BE49-F238E27FC236}">
                <a16:creationId xmlns:a16="http://schemas.microsoft.com/office/drawing/2014/main" id="{96231F0C-A1F6-3A0B-AE22-ED9D1AA8931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;p4">
            <a:extLst>
              <a:ext uri="{FF2B5EF4-FFF2-40B4-BE49-F238E27FC236}">
                <a16:creationId xmlns:a16="http://schemas.microsoft.com/office/drawing/2014/main" id="{3EC57B76-5465-5B20-386E-5EBBFBD7EC90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7;p4">
            <a:extLst>
              <a:ext uri="{FF2B5EF4-FFF2-40B4-BE49-F238E27FC236}">
                <a16:creationId xmlns:a16="http://schemas.microsoft.com/office/drawing/2014/main" id="{CB7149F7-1C78-A873-59B9-9FC1788FFC5E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762000" y="1273388"/>
            <a:ext cx="1140142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MARGIN SCIENCE: SKANER SAMANTREE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6334125" y="1919287"/>
            <a:ext cx="5550693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 dirty="0">
                <a:solidFill>
                  <a:srgbClr val="2E9CA6"/>
                </a:solidFill>
                <a:latin typeface="+mn-lt"/>
                <a:ea typeface="Urbanist"/>
                <a:cs typeface="Urbanist"/>
                <a:sym typeface="Urbanist"/>
              </a:rPr>
              <a:t>WERYFIKACJA MARGINESU ONKOLOGICZNEGO</a:t>
            </a:r>
            <a:endParaRPr dirty="0">
              <a:solidFill>
                <a:srgbClr val="2E9CA6"/>
              </a:solidFill>
              <a:latin typeface="+mn-lt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6334125" y="2319337"/>
            <a:ext cx="5286375" cy="32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Skaner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Histolog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to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rewolucja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w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urologii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onkologicznej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Urovity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endParaRPr dirty="0">
              <a:latin typeface="+mn-lt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6610350" y="3050381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6715125" y="3052762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Szybkość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Obraz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mikroskopowy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świeżej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tkanki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w 60-120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sekund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6610350" y="3707606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6715125" y="3709987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Bezpieczeństwo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Ujemny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margines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potwierdzony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śródoperacyjnie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–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eliminacja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reoperacji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6610350" y="4364831"/>
            <a:ext cx="1047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6715125" y="4367212"/>
            <a:ext cx="4905375" cy="6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75" tIns="0" rIns="0" bIns="0" anchor="t" anchorCtr="0">
            <a:spAutoFit/>
          </a:bodyPr>
          <a:lstStyle/>
          <a:p>
            <a:pPr marL="0" marR="0" lvl="0" indent="0" algn="l" rtl="0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Współpraca</a:t>
            </a:r>
            <a:r>
              <a:rPr lang="en-US" sz="1425" b="1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: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Obraz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przesyłany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cyfrowo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do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konsylium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 </a:t>
            </a:r>
            <a:r>
              <a:rPr lang="en-US" sz="1425" b="0" i="0" u="none" strike="noStrike" cap="none" dirty="0" err="1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patomorfologicznego</a:t>
            </a:r>
            <a:r>
              <a:rPr lang="en-US" sz="1425" b="0" i="0" u="none" strike="noStrike" cap="none" dirty="0">
                <a:solidFill>
                  <a:srgbClr val="475569"/>
                </a:solidFill>
                <a:latin typeface="+mn-lt"/>
                <a:ea typeface="Inter"/>
                <a:cs typeface="Inter"/>
                <a:sym typeface="Inter"/>
              </a:rPr>
              <a:t>.</a:t>
            </a:r>
            <a:endParaRPr dirty="0">
              <a:latin typeface="+mn-lt"/>
            </a:endParaRPr>
          </a:p>
        </p:txBody>
      </p:sp>
      <p:pic>
        <p:nvPicPr>
          <p:cNvPr id="158" name="Google Shape;15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6405" y="4325440"/>
            <a:ext cx="4697450" cy="3782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091" y="2056032"/>
            <a:ext cx="5267325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9;p3" title="Rzecz_pospolita.png">
            <a:extLst>
              <a:ext uri="{FF2B5EF4-FFF2-40B4-BE49-F238E27FC236}">
                <a16:creationId xmlns:a16="http://schemas.microsoft.com/office/drawing/2014/main" id="{CAB1AF42-AB12-8ECF-A363-5633C2832B4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0536" y="288744"/>
            <a:ext cx="5866454" cy="8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0;p3" descr="preencoded.png">
            <a:extLst>
              <a:ext uri="{FF2B5EF4-FFF2-40B4-BE49-F238E27FC236}">
                <a16:creationId xmlns:a16="http://schemas.microsoft.com/office/drawing/2014/main" id="{090314F3-AC62-6EF3-76FA-620598FC203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336" y="40629"/>
            <a:ext cx="1347973" cy="1264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;p4">
            <a:extLst>
              <a:ext uri="{FF2B5EF4-FFF2-40B4-BE49-F238E27FC236}">
                <a16:creationId xmlns:a16="http://schemas.microsoft.com/office/drawing/2014/main" id="{DE14FEE7-FC8D-3E02-AFF0-FD33627241D8}"/>
              </a:ext>
            </a:extLst>
          </p:cNvPr>
          <p:cNvSpPr/>
          <p:nvPr/>
        </p:nvSpPr>
        <p:spPr>
          <a:xfrm>
            <a:off x="1314832" y="315472"/>
            <a:ext cx="28111" cy="776194"/>
          </a:xfrm>
          <a:prstGeom prst="rect">
            <a:avLst/>
          </a:prstGeom>
          <a:solidFill>
            <a:srgbClr val="B5DD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7;p4">
            <a:extLst>
              <a:ext uri="{FF2B5EF4-FFF2-40B4-BE49-F238E27FC236}">
                <a16:creationId xmlns:a16="http://schemas.microsoft.com/office/drawing/2014/main" id="{07D2BF9F-FA38-37B5-6A24-74386A35301A}"/>
              </a:ext>
            </a:extLst>
          </p:cNvPr>
          <p:cNvSpPr/>
          <p:nvPr/>
        </p:nvSpPr>
        <p:spPr>
          <a:xfrm>
            <a:off x="1451309" y="549057"/>
            <a:ext cx="3182216" cy="35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F7A82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1F7A82"/>
                </a:solidFill>
                <a:latin typeface="Arial"/>
                <a:ea typeface="Arial"/>
                <a:cs typeface="Arial"/>
                <a:sym typeface="Arial"/>
              </a:rPr>
              <a:t>UROVITA KONFERENCJA KPO 2026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278EA49D317D40B1BEEAAA3CCFB381" ma:contentTypeVersion="11" ma:contentTypeDescription="Utwórz nowy dokument." ma:contentTypeScope="" ma:versionID="e9f8146d488d194e872013de0919cd39">
  <xsd:schema xmlns:xsd="http://www.w3.org/2001/XMLSchema" xmlns:xs="http://www.w3.org/2001/XMLSchema" xmlns:p="http://schemas.microsoft.com/office/2006/metadata/properties" xmlns:ns2="00a0b70c-f649-4cbf-a280-fffc96e4291c" xmlns:ns3="8224d856-492a-41df-b635-dd7706d7e043" targetNamespace="http://schemas.microsoft.com/office/2006/metadata/properties" ma:root="true" ma:fieldsID="45299b1e970c6bf6b943ecdc7a8ddca4" ns2:_="" ns3:_="">
    <xsd:import namespace="00a0b70c-f649-4cbf-a280-fffc96e4291c"/>
    <xsd:import namespace="8224d856-492a-41df-b635-dd7706d7e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0b70c-f649-4cbf-a280-fffc96e42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c33bc02c-fb02-471c-b56c-d173561c2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4d856-492a-41df-b635-dd7706d7e04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e50450-8855-4bee-9973-a9ac56c6ce06}" ma:internalName="TaxCatchAll" ma:showField="CatchAllData" ma:web="8224d856-492a-41df-b635-dd7706d7e0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24d856-492a-41df-b635-dd7706d7e043" xsi:nil="true"/>
    <lcf76f155ced4ddcb4097134ff3c332f xmlns="00a0b70c-f649-4cbf-a280-fffc96e4291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65290B-F17A-4D7F-890F-EA6A90656292}"/>
</file>

<file path=customXml/itemProps2.xml><?xml version="1.0" encoding="utf-8"?>
<ds:datastoreItem xmlns:ds="http://schemas.openxmlformats.org/officeDocument/2006/customXml" ds:itemID="{DFD7D679-4B5A-4F46-9A93-7B533E1C84CE}"/>
</file>

<file path=customXml/itemProps3.xml><?xml version="1.0" encoding="utf-8"?>
<ds:datastoreItem xmlns:ds="http://schemas.openxmlformats.org/officeDocument/2006/customXml" ds:itemID="{C2AA67B7-9404-4A9C-85F4-F159655E682F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719</Words>
  <Application>Microsoft Macintosh PowerPoint</Application>
  <PresentationFormat>Panoramiczny</PresentationFormat>
  <Paragraphs>88</Paragraphs>
  <Slides>14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Inter</vt:lpstr>
      <vt:lpstr>Calibri</vt:lpstr>
      <vt:lpstr>Urbanist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Microsoft Office User</cp:lastModifiedBy>
  <cp:revision>4</cp:revision>
  <dcterms:modified xsi:type="dcterms:W3CDTF">2026-05-13T12:13:01Z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0x0101000C278EA49D317D40B1BEEAAA3CCFB381</vt:lpwstr>
  </property>
</Properties>
</file>