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18288000" cy="10287000"/>
  <p:notesSz cx="10287000" cy="18288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0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l-PL" sz="1400" b="0" u="none" strike="noStrike">
                <a:solidFill>
                  <a:srgbClr val="000000"/>
                </a:solidFill>
                <a:uFillTx/>
                <a:latin typeface="Arial"/>
              </a:rPr>
              <a:t>Kliknij, aby przesunąć slajd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pl-PL" sz="2000" b="0" u="none" strike="noStrike">
                <a:solidFill>
                  <a:srgbClr val="000000"/>
                </a:solidFill>
                <a:uFillTx/>
                <a:latin typeface="Arial"/>
              </a:rPr>
              <a:t>Kliknij, aby edytować format notatek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pl-PL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pl-PL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pl-PL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pl-PL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pl-PL" sz="1400" b="0" u="none" strike="noStrike">
                <a:solidFill>
                  <a:srgbClr val="000000"/>
                </a:solidFill>
                <a:uFillTx/>
                <a:latin typeface="Times New Roman"/>
              </a:rPr>
              <a:t> 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pl-PL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4ED35994-D6B1-4B5C-A19C-8FC611F49CFD}" type="slidenum">
              <a:rPr lang="pl-PL" sz="1400" b="0" u="none" strike="noStrike">
                <a:solidFill>
                  <a:srgbClr val="000000"/>
                </a:solidFill>
                <a:uFillTx/>
                <a:latin typeface="Times New Roman"/>
              </a:rPr>
              <a:t>‹#›</a:t>
            </a:fld>
            <a:endParaRPr lang="pl-PL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pl-PL" sz="1200" b="0" u="none" strike="noStrike">
              <a:solidFill>
                <a:schemeClr val="dk1"/>
              </a:solidFill>
              <a:uFillTx/>
              <a:latin typeface="Calibri"/>
              <a:ea typeface="Calibri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DFEAA95-2B03-4683-B638-91A378B6341A}" type="slidenum"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1</a:t>
            </a:fld>
            <a:endParaRPr lang="pl-PL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pl-PL" sz="1200" b="0" u="none" strike="noStrike">
              <a:solidFill>
                <a:schemeClr val="dk1"/>
              </a:solidFill>
              <a:uFillTx/>
              <a:latin typeface="Calibri"/>
              <a:ea typeface="Calibri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D2B6D93-05EC-4ABC-ABCE-D8DB7275CD6E}" type="slidenum"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10</a:t>
            </a:fld>
            <a:endParaRPr lang="pl-PL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pl-PL" sz="1200" b="0" u="none" strike="noStrike">
              <a:solidFill>
                <a:schemeClr val="dk1"/>
              </a:solidFill>
              <a:uFillTx/>
              <a:latin typeface="Calibri"/>
              <a:ea typeface="Calibri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54D7AE5-B7F5-4444-8403-EFCCB32D3113}" type="slidenum"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11</a:t>
            </a:fld>
            <a:endParaRPr lang="pl-PL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pl-PL" sz="1200" b="0" u="none" strike="noStrike">
              <a:solidFill>
                <a:schemeClr val="dk1"/>
              </a:solidFill>
              <a:uFillTx/>
              <a:latin typeface="Calibri"/>
              <a:ea typeface="Calibri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3BDED6F9-EDE9-407E-8716-B7EA24B90312}" type="slidenum"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12</a:t>
            </a:fld>
            <a:endParaRPr lang="pl-PL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pl-PL" sz="1200" b="0" u="none" strike="noStrike">
              <a:solidFill>
                <a:schemeClr val="dk1"/>
              </a:solidFill>
              <a:uFillTx/>
              <a:latin typeface="Calibri"/>
              <a:ea typeface="Calibri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27266C6-A409-49F3-88FE-4A406ECC804D}" type="slidenum"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13</a:t>
            </a:fld>
            <a:endParaRPr lang="pl-PL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pl-PL" sz="1200" b="0" u="none" strike="noStrike">
              <a:solidFill>
                <a:schemeClr val="dk1"/>
              </a:solidFill>
              <a:uFillTx/>
              <a:latin typeface="Calibri"/>
              <a:ea typeface="Calibri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9B3FA6D-572F-4276-AF76-086B6D0E26E2}" type="slidenum"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14</a:t>
            </a:fld>
            <a:endParaRPr lang="pl-PL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pl-PL" sz="1200" b="0" u="none" strike="noStrike">
              <a:solidFill>
                <a:schemeClr val="dk1"/>
              </a:solidFill>
              <a:uFillTx/>
              <a:latin typeface="Calibri"/>
              <a:ea typeface="Calibri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32BA802D-41A9-40F7-AE72-83EF53D8E4EA}" type="slidenum"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15</a:t>
            </a:fld>
            <a:endParaRPr lang="pl-PL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pl-PL" sz="1200" b="0" u="none" strike="noStrike">
              <a:solidFill>
                <a:schemeClr val="dk1"/>
              </a:solidFill>
              <a:uFillTx/>
              <a:latin typeface="Calibri"/>
              <a:ea typeface="Calibri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701AA9D-AC74-4CD3-B306-587CAD9E7853}" type="slidenum"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16</a:t>
            </a:fld>
            <a:endParaRPr lang="pl-PL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pl-PL" sz="1200" b="0" u="none" strike="noStrike">
              <a:solidFill>
                <a:schemeClr val="dk1"/>
              </a:solidFill>
              <a:uFillTx/>
              <a:latin typeface="Calibri"/>
              <a:ea typeface="Calibri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sldNum" idx="2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5D301F1-9A4B-4186-AC2B-E446F63AD17B}" type="slidenum"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17</a:t>
            </a:fld>
            <a:endParaRPr lang="pl-PL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pl-PL" sz="1200" b="0" u="none" strike="noStrike">
              <a:solidFill>
                <a:schemeClr val="dk1"/>
              </a:solidFill>
              <a:uFillTx/>
              <a:latin typeface="Calibri"/>
              <a:ea typeface="Calibri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sldNum" idx="2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79C5D68-011F-4DF6-A3DA-82EA8346E413}" type="slidenum"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18</a:t>
            </a:fld>
            <a:endParaRPr lang="pl-PL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pl-PL" sz="1200" b="0" u="none" strike="noStrike">
              <a:solidFill>
                <a:schemeClr val="dk1"/>
              </a:solidFill>
              <a:uFillTx/>
              <a:latin typeface="Calibri"/>
              <a:ea typeface="Calibri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sldNum" idx="2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050D885-3E07-4F83-BF26-9FC30A1941EB}" type="slidenum"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19</a:t>
            </a:fld>
            <a:endParaRPr lang="pl-PL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pl-PL" sz="1200" b="0" u="none" strike="noStrike">
              <a:solidFill>
                <a:schemeClr val="dk1"/>
              </a:solidFill>
              <a:uFillTx/>
              <a:latin typeface="Calibri"/>
              <a:ea typeface="Calibri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sldNum" idx="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57A2BAE-7F3E-42EE-BBE1-3D6548120A22}" type="slidenum"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2</a:t>
            </a:fld>
            <a:endParaRPr lang="pl-PL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pl-PL" sz="1200" b="0" u="none" strike="noStrike">
              <a:solidFill>
                <a:schemeClr val="dk1"/>
              </a:solidFill>
              <a:uFillTx/>
              <a:latin typeface="Calibri"/>
              <a:ea typeface="Calibri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sldNum" idx="2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B658870-86EA-40E8-9E45-8F9B0E64228D}" type="slidenum"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20</a:t>
            </a:fld>
            <a:endParaRPr lang="pl-PL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pl-PL" sz="1200" b="0" u="none" strike="noStrike">
              <a:solidFill>
                <a:schemeClr val="dk1"/>
              </a:solidFill>
              <a:uFillTx/>
              <a:latin typeface="Calibri"/>
              <a:ea typeface="Calibri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sldNum" idx="2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D43DC23-54A6-435A-8BCC-5EE15CEF3272}" type="slidenum"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21</a:t>
            </a:fld>
            <a:endParaRPr lang="pl-PL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pl-PL" sz="1200" b="0" u="none" strike="noStrike">
              <a:solidFill>
                <a:schemeClr val="dk1"/>
              </a:solidFill>
              <a:uFillTx/>
              <a:latin typeface="Calibri"/>
              <a:ea typeface="Calibri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sldNum" idx="2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ED18CE0-8B51-4122-A9DB-14A046C0D4A3}" type="slidenum"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22</a:t>
            </a:fld>
            <a:endParaRPr lang="pl-PL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pl-PL" sz="1200" b="0" u="none" strike="noStrike">
              <a:solidFill>
                <a:schemeClr val="dk1"/>
              </a:solidFill>
              <a:uFillTx/>
              <a:latin typeface="Calibri"/>
              <a:ea typeface="Calibri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sldNum" idx="2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9C82EF8-1EC0-4A42-9516-373846DF25E5}" type="slidenum">
              <a:rPr lang="en-US" sz="1800" b="0" u="none" strike="noStrike">
                <a:solidFill>
                  <a:srgbClr val="000000"/>
                </a:solidFill>
                <a:uFillTx/>
                <a:latin typeface="Times New Roman"/>
              </a:rPr>
              <a:t>23</a:t>
            </a:fld>
            <a:endParaRPr lang="pl-PL" sz="1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pl-PL" sz="1200" b="0" u="none" strike="noStrike">
              <a:solidFill>
                <a:schemeClr val="dk1"/>
              </a:solidFill>
              <a:uFillTx/>
              <a:latin typeface="Calibri"/>
              <a:ea typeface="Calibri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sldNum" idx="2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D8C8B3C-BF5A-4DF8-9E09-BE0AB8F17D71}" type="slidenum">
              <a:rPr lang="en-US" sz="1800" b="0" u="none" strike="noStrike">
                <a:solidFill>
                  <a:srgbClr val="000000"/>
                </a:solidFill>
                <a:uFillTx/>
                <a:latin typeface="Times New Roman"/>
              </a:rPr>
              <a:t>24</a:t>
            </a:fld>
            <a:endParaRPr lang="pl-PL" sz="1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pl-PL" sz="1200" b="0" u="none" strike="noStrike">
              <a:solidFill>
                <a:schemeClr val="dk1"/>
              </a:solidFill>
              <a:uFillTx/>
              <a:latin typeface="Calibri"/>
              <a:ea typeface="Calibri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sldNum" idx="2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382A7521-0984-43F4-970E-C1C49404A1D4}" type="slidenum">
              <a:rPr lang="en-US" sz="1800" b="0" u="none" strike="noStrike">
                <a:solidFill>
                  <a:srgbClr val="000000"/>
                </a:solidFill>
                <a:uFillTx/>
                <a:latin typeface="Times New Roman"/>
              </a:rPr>
              <a:t>25</a:t>
            </a:fld>
            <a:endParaRPr lang="pl-PL" sz="1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pl-PL" sz="1200" b="0" u="none" strike="noStrike">
              <a:solidFill>
                <a:schemeClr val="dk1"/>
              </a:solidFill>
              <a:uFillTx/>
              <a:latin typeface="Calibri"/>
              <a:ea typeface="Calibri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sldNum" idx="2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56CDF67-025C-4247-A5AA-CE60DCDAB90E}" type="slidenum">
              <a:rPr lang="en-US" sz="1800" b="0" u="none" strike="noStrike">
                <a:solidFill>
                  <a:srgbClr val="000000"/>
                </a:solidFill>
                <a:uFillTx/>
                <a:latin typeface="Times New Roman"/>
              </a:rPr>
              <a:t>26</a:t>
            </a:fld>
            <a:endParaRPr lang="pl-PL" sz="1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pl-PL" sz="1200" b="0" u="none" strike="noStrike">
              <a:solidFill>
                <a:schemeClr val="dk1"/>
              </a:solidFill>
              <a:uFillTx/>
              <a:latin typeface="Calibri"/>
              <a:ea typeface="Calibri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sldNum" idx="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7EABA93-DAE1-42EA-85BE-024436FAFBBA}" type="slidenum"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3</a:t>
            </a:fld>
            <a:endParaRPr lang="pl-PL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pl-PL" sz="1200" b="0" u="none" strike="noStrike">
              <a:solidFill>
                <a:schemeClr val="dk1"/>
              </a:solidFill>
              <a:uFillTx/>
              <a:latin typeface="Calibri"/>
              <a:ea typeface="Calibri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013765C-7B4D-41FC-BF7F-899D2773021F}" type="slidenum"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4</a:t>
            </a:fld>
            <a:endParaRPr lang="pl-PL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pl-PL" sz="1200" b="0" u="none" strike="noStrike">
              <a:solidFill>
                <a:schemeClr val="dk1"/>
              </a:solidFill>
              <a:uFillTx/>
              <a:latin typeface="Calibri"/>
              <a:ea typeface="Calibri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F0614FE-EEE1-4FB2-8A31-527F778F5623}" type="slidenum"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5</a:t>
            </a:fld>
            <a:endParaRPr lang="pl-PL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pl-PL" sz="1200" b="0" u="none" strike="noStrike">
              <a:solidFill>
                <a:schemeClr val="dk1"/>
              </a:solidFill>
              <a:uFillTx/>
              <a:latin typeface="Calibri"/>
              <a:ea typeface="Calibri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149F643-4333-4495-AB46-550FA2495C72}" type="slidenum"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6</a:t>
            </a:fld>
            <a:endParaRPr lang="pl-PL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pl-PL" sz="1200" b="0" u="none" strike="noStrike">
              <a:solidFill>
                <a:schemeClr val="dk1"/>
              </a:solidFill>
              <a:uFillTx/>
              <a:latin typeface="Calibri"/>
              <a:ea typeface="Calibri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9F3FFA2-9CA4-44CD-8534-5A9243B8253E}" type="slidenum"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7</a:t>
            </a:fld>
            <a:endParaRPr lang="pl-PL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pl-PL" sz="1200" b="0" u="none" strike="noStrike">
              <a:solidFill>
                <a:schemeClr val="dk1"/>
              </a:solidFill>
              <a:uFillTx/>
              <a:latin typeface="Calibri"/>
              <a:ea typeface="Calibri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1E5BE42-C234-4B03-8A4B-4746CEA8C27A}" type="slidenum"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8</a:t>
            </a:fld>
            <a:endParaRPr lang="pl-PL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pl-PL" sz="1200" b="0" u="none" strike="noStrike">
              <a:solidFill>
                <a:schemeClr val="dk1"/>
              </a:solidFill>
              <a:uFillTx/>
              <a:latin typeface="Calibri"/>
              <a:ea typeface="Calibri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21391D1-9A65-4080-94E5-074A1FB880C3}" type="slidenum">
              <a:rPr lang="en-US" sz="1400" b="0" u="none" strike="noStrike">
                <a:solidFill>
                  <a:srgbClr val="000000"/>
                </a:solidFill>
                <a:uFillTx/>
                <a:latin typeface="Times New Roman"/>
              </a:rPr>
              <a:t>9</a:t>
            </a:fld>
            <a:endParaRPr lang="pl-PL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l-PL" sz="1400" b="0" u="none" strike="noStrike">
                <a:solidFill>
                  <a:srgbClr val="000000"/>
                </a:solidFill>
                <a:uFillTx/>
                <a:latin typeface="Arial"/>
              </a:rPr>
              <a:t>Kliknij, aby edytować format tekstu tytułu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u="none" strike="noStrike">
                <a:solidFill>
                  <a:srgbClr val="000000"/>
                </a:solidFill>
                <a:uFillTx/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400" b="0" u="none" strike="noStrike">
                <a:solidFill>
                  <a:srgbClr val="000000"/>
                </a:solidFill>
                <a:uFillTx/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u="none" strike="noStrike">
                <a:solidFill>
                  <a:srgbClr val="000000"/>
                </a:solidFill>
                <a:uFillTx/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400" b="0" u="none" strike="noStrike">
                <a:solidFill>
                  <a:srgbClr val="000000"/>
                </a:solidFill>
                <a:uFillTx/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u="none" strike="noStrike">
                <a:solidFill>
                  <a:srgbClr val="000000"/>
                </a:solidFill>
                <a:uFillTx/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u="none" strike="noStrike">
                <a:solidFill>
                  <a:srgbClr val="000000"/>
                </a:solidFill>
                <a:uFillTx/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u="none" strike="noStrike">
                <a:solidFill>
                  <a:srgbClr val="000000"/>
                </a:solidFill>
                <a:uFillTx/>
                <a:latin typeface="Arial"/>
              </a:rPr>
              <a:t>Siódmy poziom konspektu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6;p3"/>
          <p:cNvPicPr/>
          <p:nvPr/>
        </p:nvPicPr>
        <p:blipFill>
          <a:blip r:embed="rId3"/>
          <a:srcRect r="1030" b="38465"/>
          <a:stretch/>
        </p:blipFill>
        <p:spPr>
          <a:xfrm>
            <a:off x="1097280" y="4274640"/>
            <a:ext cx="17190360" cy="6012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" name="Google Shape;17;p3"/>
          <p:cNvSpPr/>
          <p:nvPr/>
        </p:nvSpPr>
        <p:spPr>
          <a:xfrm>
            <a:off x="2165760" y="4001760"/>
            <a:ext cx="13734720" cy="195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 algn="ctr">
              <a:lnSpc>
                <a:spcPct val="115000"/>
              </a:lnSpc>
              <a:tabLst>
                <a:tab pos="0" algn="l"/>
              </a:tabLst>
            </a:pPr>
            <a:r>
              <a:rPr lang="en-US" sz="3400" b="1" u="none" strike="noStrike">
                <a:solidFill>
                  <a:srgbClr val="137B80"/>
                </a:solidFill>
                <a:uFillTx/>
                <a:latin typeface="Arial"/>
                <a:ea typeface="Arial"/>
              </a:rPr>
              <a:t>„Interdyscyplinarna opieka onkologiczna z wykorzystaniem</a:t>
            </a:r>
            <a:endParaRPr lang="pl-PL" sz="3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15000"/>
              </a:lnSpc>
              <a:tabLst>
                <a:tab pos="0" algn="l"/>
              </a:tabLst>
            </a:pPr>
            <a:r>
              <a:rPr lang="en-US" sz="3400" b="1" u="none" strike="noStrike">
                <a:solidFill>
                  <a:srgbClr val="137B80"/>
                </a:solidFill>
                <a:uFillTx/>
                <a:latin typeface="Arial"/>
                <a:ea typeface="Arial"/>
              </a:rPr>
              <a:t>nowoczesnych technologii leczenia zabiegowego</a:t>
            </a:r>
            <a:endParaRPr lang="pl-PL" sz="3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15000"/>
              </a:lnSpc>
              <a:tabLst>
                <a:tab pos="0" algn="l"/>
              </a:tabLst>
            </a:pPr>
            <a:r>
              <a:rPr lang="en-US" sz="3400" b="1" u="none" strike="noStrike">
                <a:solidFill>
                  <a:srgbClr val="137B80"/>
                </a:solidFill>
                <a:uFillTx/>
                <a:latin typeface="Arial"/>
                <a:ea typeface="Arial"/>
              </a:rPr>
              <a:t>i systemowego z uwzględnieniem środków KPO”</a:t>
            </a:r>
            <a:endParaRPr lang="pl-PL" sz="3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30000"/>
              </a:lnSpc>
              <a:tabLst>
                <a:tab pos="0" algn="l"/>
              </a:tabLst>
            </a:pP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" name="Google Shape;20;p3" descr="preencoded.png"/>
          <p:cNvPicPr/>
          <p:nvPr/>
        </p:nvPicPr>
        <p:blipFill>
          <a:blip r:embed="rId4"/>
          <a:stretch/>
        </p:blipFill>
        <p:spPr>
          <a:xfrm>
            <a:off x="7401240" y="1180800"/>
            <a:ext cx="3484800" cy="2959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" name="Google Shape;19;p3"/>
          <p:cNvPicPr/>
          <p:nvPr/>
        </p:nvPicPr>
        <p:blipFill>
          <a:blip r:embed="rId5"/>
          <a:stretch/>
        </p:blipFill>
        <p:spPr>
          <a:xfrm>
            <a:off x="4851000" y="6233040"/>
            <a:ext cx="8364240" cy="11761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227;p13"/>
          <p:cNvPicPr/>
          <p:nvPr/>
        </p:nvPicPr>
        <p:blipFill>
          <a:blip r:embed="rId3">
            <a:alphaModFix amt="16000"/>
          </a:blip>
          <a:srcRect r="1030" b="38465"/>
          <a:stretch/>
        </p:blipFill>
        <p:spPr>
          <a:xfrm>
            <a:off x="4924080" y="5571000"/>
            <a:ext cx="13483440" cy="4715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4" name="Google Shape;218;p13"/>
          <p:cNvSpPr/>
          <p:nvPr/>
        </p:nvSpPr>
        <p:spPr>
          <a:xfrm>
            <a:off x="1460520" y="504720"/>
            <a:ext cx="18720" cy="361440"/>
          </a:xfrm>
          <a:prstGeom prst="rect">
            <a:avLst/>
          </a:prstGeom>
          <a:solidFill>
            <a:srgbClr val="B5DDE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400" b="0" u="none" strike="noStrike">
              <a:solidFill>
                <a:srgbClr val="000000"/>
              </a:solidFill>
              <a:uFillTx/>
              <a:latin typeface="Arial"/>
              <a:ea typeface="Arial"/>
            </a:endParaRPr>
          </a:p>
        </p:txBody>
      </p:sp>
      <p:sp>
        <p:nvSpPr>
          <p:cNvPr id="75" name="Google Shape;222;p13"/>
          <p:cNvSpPr/>
          <p:nvPr/>
        </p:nvSpPr>
        <p:spPr>
          <a:xfrm>
            <a:off x="1289880" y="2034720"/>
            <a:ext cx="15012720" cy="70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 algn="ctr">
              <a:lnSpc>
                <a:spcPct val="105000"/>
              </a:lnSpc>
            </a:pPr>
            <a:r>
              <a:rPr lang="pl-PL" sz="3000" b="1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Wpływ infrastruktury i wyposażenia na</a:t>
            </a:r>
            <a:r>
              <a:rPr lang="en-US" sz="3000" b="1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 </a:t>
            </a:r>
            <a:r>
              <a:rPr lang="pl-PL" sz="3000" b="1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proces leczenia onkologicznego</a:t>
            </a:r>
            <a:endParaRPr lang="pl-PL" sz="3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" name="Google Shape;223;p13"/>
          <p:cNvSpPr/>
          <p:nvPr/>
        </p:nvSpPr>
        <p:spPr>
          <a:xfrm>
            <a:off x="952560" y="3561120"/>
            <a:ext cx="6287400" cy="493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pl-PL" sz="2550" b="1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POMPA INFUZYJNA</a:t>
            </a:r>
            <a:r>
              <a:rPr sz="2550"/>
              <a:t/>
            </a:r>
            <a:br>
              <a:rPr sz="2550"/>
            </a:b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 – łącznie</a:t>
            </a:r>
            <a:r>
              <a:rPr lang="en-US" sz="2550" b="0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 </a:t>
            </a: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12 sztuk</a:t>
            </a:r>
            <a:r>
              <a:rPr sz="2550"/>
              <a:t/>
            </a:r>
            <a:br>
              <a:rPr sz="2550"/>
            </a:b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2550" b="1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Lokalizacja</a:t>
            </a: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: blok operacyjny</a:t>
            </a:r>
            <a:r>
              <a:rPr sz="2550"/>
              <a:t/>
            </a:r>
            <a:br>
              <a:rPr sz="2550"/>
            </a:b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2550" b="1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Zakup pozwolił na</a:t>
            </a: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: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• precyzyjne podawanie leków,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• zwiększenie bezpieczeństwa terapii.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7" name="Google Shape;224;p13"/>
          <p:cNvSpPr/>
          <p:nvPr/>
        </p:nvSpPr>
        <p:spPr>
          <a:xfrm>
            <a:off x="8796240" y="3562920"/>
            <a:ext cx="6745320" cy="401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pl-PL" sz="2550" b="1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SYSTEM DOZOWANIA FORMALINY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– 1 sztuka</a:t>
            </a:r>
            <a:r>
              <a:rPr sz="2550"/>
              <a:t/>
            </a:r>
            <a:br>
              <a:rPr sz="2550"/>
            </a:b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2550" b="1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Lokalizacja: </a:t>
            </a: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blok operacyjny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50000"/>
              </a:lnSpc>
            </a:pP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2550" b="1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Zakup pozwolił na: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• poprawę bezpieczeństwa personelu,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• standaryzację diagnostyki.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8" name="Google Shape;35;p4" descr="preencoded.png"/>
          <p:cNvPicPr/>
          <p:nvPr/>
        </p:nvPicPr>
        <p:blipFill>
          <a:blip r:embed="rId4"/>
          <a:stretch/>
        </p:blipFill>
        <p:spPr>
          <a:xfrm>
            <a:off x="79200" y="-35280"/>
            <a:ext cx="1453680" cy="1317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9" name="Google Shape;19;p3"/>
          <p:cNvPicPr/>
          <p:nvPr/>
        </p:nvPicPr>
        <p:blipFill>
          <a:blip r:embed="rId5"/>
          <a:stretch/>
        </p:blipFill>
        <p:spPr>
          <a:xfrm>
            <a:off x="1274760" y="35280"/>
            <a:ext cx="8364240" cy="11761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227;p13"/>
          <p:cNvPicPr/>
          <p:nvPr/>
        </p:nvPicPr>
        <p:blipFill>
          <a:blip r:embed="rId3">
            <a:alphaModFix amt="16000"/>
          </a:blip>
          <a:srcRect r="1030" b="38465"/>
          <a:stretch/>
        </p:blipFill>
        <p:spPr>
          <a:xfrm>
            <a:off x="4924080" y="5400000"/>
            <a:ext cx="13483440" cy="4715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1" name="Google Shape;218;p13"/>
          <p:cNvSpPr/>
          <p:nvPr/>
        </p:nvSpPr>
        <p:spPr>
          <a:xfrm>
            <a:off x="1460520" y="504720"/>
            <a:ext cx="18720" cy="361440"/>
          </a:xfrm>
          <a:prstGeom prst="rect">
            <a:avLst/>
          </a:prstGeom>
          <a:solidFill>
            <a:srgbClr val="B5DDE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400" b="0" u="none" strike="noStrike">
              <a:solidFill>
                <a:srgbClr val="000000"/>
              </a:solidFill>
              <a:uFillTx/>
              <a:latin typeface="Arial"/>
              <a:ea typeface="Arial"/>
            </a:endParaRPr>
          </a:p>
        </p:txBody>
      </p:sp>
      <p:pic>
        <p:nvPicPr>
          <p:cNvPr id="82" name="Google Shape;35;p4" descr="preencoded.png"/>
          <p:cNvPicPr/>
          <p:nvPr/>
        </p:nvPicPr>
        <p:blipFill>
          <a:blip r:embed="rId4"/>
          <a:stretch/>
        </p:blipFill>
        <p:spPr>
          <a:xfrm>
            <a:off x="79200" y="-35280"/>
            <a:ext cx="1453680" cy="1317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3" name="Google Shape;19;p3"/>
          <p:cNvPicPr/>
          <p:nvPr/>
        </p:nvPicPr>
        <p:blipFill>
          <a:blip r:embed="rId5"/>
          <a:stretch/>
        </p:blipFill>
        <p:spPr>
          <a:xfrm>
            <a:off x="1274760" y="35280"/>
            <a:ext cx="8364240" cy="1176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4" name="Obraz 83"/>
          <p:cNvPicPr/>
          <p:nvPr/>
        </p:nvPicPr>
        <p:blipFill>
          <a:blip r:embed="rId6"/>
          <a:stretch/>
        </p:blipFill>
        <p:spPr>
          <a:xfrm>
            <a:off x="1800000" y="2137320"/>
            <a:ext cx="8008560" cy="7222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5" name="Obraz 84"/>
          <p:cNvPicPr/>
          <p:nvPr/>
        </p:nvPicPr>
        <p:blipFill>
          <a:blip r:embed="rId7"/>
          <a:stretch/>
        </p:blipFill>
        <p:spPr>
          <a:xfrm>
            <a:off x="8984160" y="2548080"/>
            <a:ext cx="7130520" cy="6228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218;p13"/>
          <p:cNvSpPr/>
          <p:nvPr/>
        </p:nvSpPr>
        <p:spPr>
          <a:xfrm>
            <a:off x="1460520" y="504720"/>
            <a:ext cx="18720" cy="361440"/>
          </a:xfrm>
          <a:prstGeom prst="rect">
            <a:avLst/>
          </a:prstGeom>
          <a:solidFill>
            <a:srgbClr val="B5DDE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400" b="0" u="none" strike="noStrike">
              <a:solidFill>
                <a:srgbClr val="000000"/>
              </a:solidFill>
              <a:uFillTx/>
              <a:latin typeface="Arial"/>
              <a:ea typeface="Arial"/>
            </a:endParaRPr>
          </a:p>
        </p:txBody>
      </p:sp>
      <p:sp>
        <p:nvSpPr>
          <p:cNvPr id="87" name="Google Shape;223;p13"/>
          <p:cNvSpPr/>
          <p:nvPr/>
        </p:nvSpPr>
        <p:spPr>
          <a:xfrm>
            <a:off x="952560" y="2359440"/>
            <a:ext cx="7489080" cy="697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>
              <a:lnSpc>
                <a:spcPct val="150000"/>
              </a:lnSpc>
            </a:pPr>
            <a:endParaRPr lang="pl-PL" sz="2550" b="0" u="none" strike="noStrike">
              <a:solidFill>
                <a:schemeClr val="dk1"/>
              </a:solidFill>
              <a:uFillTx/>
              <a:latin typeface="Arial"/>
              <a:ea typeface="Calibri"/>
            </a:endParaRPr>
          </a:p>
        </p:txBody>
      </p:sp>
      <p:sp>
        <p:nvSpPr>
          <p:cNvPr id="88" name="Google Shape;224;p13"/>
          <p:cNvSpPr/>
          <p:nvPr/>
        </p:nvSpPr>
        <p:spPr>
          <a:xfrm>
            <a:off x="9040680" y="2359440"/>
            <a:ext cx="6745320" cy="401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>
              <a:lnSpc>
                <a:spcPct val="150000"/>
              </a:lnSpc>
            </a:pPr>
            <a:endParaRPr lang="pl-PL" sz="2550" b="0" u="none" strike="noStrike">
              <a:solidFill>
                <a:schemeClr val="dk1"/>
              </a:solidFill>
              <a:uFillTx/>
              <a:latin typeface="Arial"/>
              <a:ea typeface="Calibri"/>
            </a:endParaRPr>
          </a:p>
        </p:txBody>
      </p:sp>
      <p:sp>
        <p:nvSpPr>
          <p:cNvPr id="89" name="Google Shape;139;p8"/>
          <p:cNvSpPr/>
          <p:nvPr/>
        </p:nvSpPr>
        <p:spPr>
          <a:xfrm>
            <a:off x="9040680" y="2359440"/>
            <a:ext cx="6670440" cy="2530440"/>
          </a:xfrm>
          <a:prstGeom prst="roundRect">
            <a:avLst>
              <a:gd name="adj" fmla="val 5246"/>
            </a:avLst>
          </a:prstGeom>
          <a:solidFill>
            <a:srgbClr val="FFFFFF"/>
          </a:solidFill>
          <a:ln w="9525">
            <a:solidFill>
              <a:srgbClr val="1F7A82">
                <a:alpha val="18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pl-PL" sz="2550" b="1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DEFIBRYLATOR</a:t>
            </a: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 – łącznie 10 sztuk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Zakup pozwolił na: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• zwiększenie bezpieczeństwa pacjentów,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• skuteczne reagowanie w stanach nagłych.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0" name="Google Shape;139;p8"/>
          <p:cNvSpPr/>
          <p:nvPr/>
        </p:nvSpPr>
        <p:spPr>
          <a:xfrm>
            <a:off x="9040680" y="5442480"/>
            <a:ext cx="6670440" cy="4190040"/>
          </a:xfrm>
          <a:prstGeom prst="roundRect">
            <a:avLst>
              <a:gd name="adj" fmla="val 5246"/>
            </a:avLst>
          </a:prstGeom>
          <a:solidFill>
            <a:srgbClr val="FFFFFF"/>
          </a:solidFill>
          <a:ln w="9525">
            <a:solidFill>
              <a:srgbClr val="1F7A82">
                <a:alpha val="18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550" b="1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ŁÓŻKO SZPITALNE ELEKTRYCZNE </a:t>
            </a:r>
            <a:r>
              <a:rPr lang="pl-PL" sz="2550" b="0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–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550" b="0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łącznie 44 sztuki, w tym: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550" b="0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• Oddział Urologiczny – 40 szt.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550" b="0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• Sala wybudzeń – 2 szt.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550" b="0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• Izba Przyjęć – 2 szt.</a:t>
            </a:r>
            <a:r>
              <a:rPr sz="2550"/>
              <a:t/>
            </a:r>
            <a:br>
              <a:rPr sz="2550"/>
            </a:b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550" b="1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Zakup pozwolił na</a:t>
            </a:r>
            <a:r>
              <a:rPr lang="pl-PL" sz="2550" b="0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: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550" b="0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• poprawę komfortu pacjentów,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550" b="0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• lepszą organizację opieki,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550" b="0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• podniesienie standardu hospitalizacji.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1" name="Google Shape;139;p8"/>
          <p:cNvSpPr/>
          <p:nvPr/>
        </p:nvSpPr>
        <p:spPr>
          <a:xfrm>
            <a:off x="696240" y="1752120"/>
            <a:ext cx="8001720" cy="7618680"/>
          </a:xfrm>
          <a:prstGeom prst="roundRect">
            <a:avLst>
              <a:gd name="adj" fmla="val 5246"/>
            </a:avLst>
          </a:prstGeom>
          <a:solidFill>
            <a:srgbClr val="FFFFFF"/>
          </a:solidFill>
          <a:ln w="9525">
            <a:solidFill>
              <a:srgbClr val="1F7A82">
                <a:alpha val="18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pl-PL" sz="2550" b="1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KARDIOMONITOR</a:t>
            </a: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 – łącznie 26 sztuk, w tym: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• Oddział Urologiczny – 17 szt.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• Sala wybudzeń – 2 szt.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• Izba Przyjęć – 2 szt.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• Oddział Onkologii Klinicznej i Chemioterapii – 2 szt.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• Poradnia Urologiczna – 2 szt.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• Poradnia Położniczo-Ginekologiczna – 1 szt.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2550" b="1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Zakup pozwolił na</a:t>
            </a: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: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• bieżące monitorowanie parametrów życiowych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pacjentów,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• szybką reakcję w sytuacjach zagrożenia życia,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• poprawę bezpieczeństwa opieki.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2" name="Google Shape;35;p4" descr="preencoded.png"/>
          <p:cNvPicPr/>
          <p:nvPr/>
        </p:nvPicPr>
        <p:blipFill>
          <a:blip r:embed="rId3"/>
          <a:stretch/>
        </p:blipFill>
        <p:spPr>
          <a:xfrm>
            <a:off x="79200" y="-35280"/>
            <a:ext cx="1453680" cy="1317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3" name="Google Shape;19;p3"/>
          <p:cNvPicPr/>
          <p:nvPr/>
        </p:nvPicPr>
        <p:blipFill>
          <a:blip r:embed="rId4"/>
          <a:stretch/>
        </p:blipFill>
        <p:spPr>
          <a:xfrm>
            <a:off x="1274760" y="35280"/>
            <a:ext cx="8364240" cy="1176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4" name="Google Shape;227;p13"/>
          <p:cNvPicPr/>
          <p:nvPr/>
        </p:nvPicPr>
        <p:blipFill>
          <a:blip r:embed="rId5">
            <a:alphaModFix amt="16000"/>
          </a:blip>
          <a:srcRect r="1030" b="38465"/>
          <a:stretch/>
        </p:blipFill>
        <p:spPr>
          <a:xfrm>
            <a:off x="4924080" y="5571000"/>
            <a:ext cx="13483440" cy="4715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Obraz 94"/>
          <p:cNvPicPr/>
          <p:nvPr/>
        </p:nvPicPr>
        <p:blipFill>
          <a:blip r:embed="rId3"/>
          <a:stretch/>
        </p:blipFill>
        <p:spPr>
          <a:xfrm>
            <a:off x="6300000" y="3960000"/>
            <a:ext cx="5508000" cy="5221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6" name="Google Shape;227;p13"/>
          <p:cNvPicPr/>
          <p:nvPr/>
        </p:nvPicPr>
        <p:blipFill>
          <a:blip r:embed="rId4">
            <a:alphaModFix amt="16000"/>
          </a:blip>
          <a:srcRect r="1030" b="38465"/>
          <a:stretch/>
        </p:blipFill>
        <p:spPr>
          <a:xfrm>
            <a:off x="4924080" y="5571000"/>
            <a:ext cx="13483440" cy="4715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7" name="Google Shape;218;p13"/>
          <p:cNvSpPr/>
          <p:nvPr/>
        </p:nvSpPr>
        <p:spPr>
          <a:xfrm>
            <a:off x="1460520" y="504720"/>
            <a:ext cx="18720" cy="361440"/>
          </a:xfrm>
          <a:prstGeom prst="rect">
            <a:avLst/>
          </a:prstGeom>
          <a:solidFill>
            <a:srgbClr val="B5DDE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400" b="0" u="none" strike="noStrike">
              <a:solidFill>
                <a:srgbClr val="000000"/>
              </a:solidFill>
              <a:uFillTx/>
              <a:latin typeface="Arial"/>
              <a:ea typeface="Arial"/>
            </a:endParaRPr>
          </a:p>
        </p:txBody>
      </p:sp>
      <p:sp>
        <p:nvSpPr>
          <p:cNvPr id="98" name="Google Shape;223;p13"/>
          <p:cNvSpPr/>
          <p:nvPr/>
        </p:nvSpPr>
        <p:spPr>
          <a:xfrm>
            <a:off x="952560" y="3561120"/>
            <a:ext cx="6287400" cy="493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>
              <a:lnSpc>
                <a:spcPct val="150000"/>
              </a:lnSpc>
            </a:pPr>
            <a:endParaRPr lang="pl-PL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9" name="Google Shape;224;p13"/>
          <p:cNvSpPr/>
          <p:nvPr/>
        </p:nvSpPr>
        <p:spPr>
          <a:xfrm>
            <a:off x="8796240" y="3562920"/>
            <a:ext cx="6745320" cy="401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>
              <a:lnSpc>
                <a:spcPct val="150000"/>
              </a:lnSpc>
            </a:pPr>
            <a:endParaRPr lang="pl-PL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0" name="Google Shape;35;p4" descr="preencoded.png"/>
          <p:cNvPicPr/>
          <p:nvPr/>
        </p:nvPicPr>
        <p:blipFill>
          <a:blip r:embed="rId5"/>
          <a:stretch/>
        </p:blipFill>
        <p:spPr>
          <a:xfrm>
            <a:off x="79200" y="-35280"/>
            <a:ext cx="1453680" cy="1317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1" name="Google Shape;19;p3"/>
          <p:cNvPicPr/>
          <p:nvPr/>
        </p:nvPicPr>
        <p:blipFill>
          <a:blip r:embed="rId6"/>
          <a:stretch/>
        </p:blipFill>
        <p:spPr>
          <a:xfrm>
            <a:off x="1274760" y="35280"/>
            <a:ext cx="8364240" cy="1176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2" name="Obraz 101"/>
          <p:cNvPicPr/>
          <p:nvPr/>
        </p:nvPicPr>
        <p:blipFill>
          <a:blip r:embed="rId7"/>
          <a:stretch/>
        </p:blipFill>
        <p:spPr>
          <a:xfrm>
            <a:off x="1080000" y="2160000"/>
            <a:ext cx="6675480" cy="3960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3" name="Obraz 102"/>
          <p:cNvPicPr/>
          <p:nvPr/>
        </p:nvPicPr>
        <p:blipFill>
          <a:blip r:embed="rId8"/>
          <a:stretch/>
        </p:blipFill>
        <p:spPr>
          <a:xfrm>
            <a:off x="12200040" y="2484000"/>
            <a:ext cx="4719960" cy="3060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227;p13"/>
          <p:cNvPicPr/>
          <p:nvPr/>
        </p:nvPicPr>
        <p:blipFill>
          <a:blip r:embed="rId3">
            <a:alphaModFix amt="16000"/>
          </a:blip>
          <a:srcRect r="1030" b="38465"/>
          <a:stretch/>
        </p:blipFill>
        <p:spPr>
          <a:xfrm>
            <a:off x="4804200" y="5571000"/>
            <a:ext cx="13483440" cy="4715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5" name="Google Shape;218;p13"/>
          <p:cNvSpPr/>
          <p:nvPr/>
        </p:nvSpPr>
        <p:spPr>
          <a:xfrm>
            <a:off x="1460520" y="504720"/>
            <a:ext cx="18720" cy="361440"/>
          </a:xfrm>
          <a:prstGeom prst="rect">
            <a:avLst/>
          </a:prstGeom>
          <a:solidFill>
            <a:srgbClr val="B5DDE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400" b="0" u="none" strike="noStrike">
              <a:solidFill>
                <a:srgbClr val="000000"/>
              </a:solidFill>
              <a:uFillTx/>
              <a:latin typeface="Arial"/>
              <a:ea typeface="Arial"/>
            </a:endParaRPr>
          </a:p>
        </p:txBody>
      </p:sp>
      <p:sp>
        <p:nvSpPr>
          <p:cNvPr id="106" name="Google Shape;223;p13"/>
          <p:cNvSpPr/>
          <p:nvPr/>
        </p:nvSpPr>
        <p:spPr>
          <a:xfrm>
            <a:off x="2169360" y="2711880"/>
            <a:ext cx="6287400" cy="493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pl-PL" sz="2550" b="1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STÓŁ ZABIEGOWY </a:t>
            </a:r>
            <a:r>
              <a:rPr sz="2550"/>
              <a:t/>
            </a:r>
            <a:br>
              <a:rPr sz="2550"/>
            </a:b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– łącznie 4 sztuki</a:t>
            </a:r>
            <a:r>
              <a:rPr sz="2550"/>
              <a:t/>
            </a:r>
            <a:br>
              <a:rPr sz="2550"/>
            </a:b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2550" b="1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Zakup pozwolił na: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• poprawę jakości świadczeń,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• zwiększenie komfortu pacjentów,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• stworzenie bardziej ergonomicznego środowiska pracy dla personelu medycznego.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7" name="Google Shape;224;p13"/>
          <p:cNvSpPr/>
          <p:nvPr/>
        </p:nvSpPr>
        <p:spPr>
          <a:xfrm>
            <a:off x="9144000" y="2711880"/>
            <a:ext cx="6745320" cy="401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pl-PL" sz="2550" b="1" u="none" strike="noStrike">
                <a:solidFill>
                  <a:srgbClr val="1F2A37"/>
                </a:solidFill>
                <a:uFillTx/>
                <a:latin typeface="Arial"/>
                <a:ea typeface="Arial"/>
              </a:rPr>
              <a:t>FOTEL DO CHEMIOTERAPII </a:t>
            </a:r>
            <a:r>
              <a:rPr sz="2550"/>
              <a:t/>
            </a:r>
            <a:br>
              <a:rPr sz="2550"/>
            </a:br>
            <a:r>
              <a:rPr lang="pl-PL" sz="2550" b="0" u="none" strike="noStrike">
                <a:solidFill>
                  <a:srgbClr val="1F2A37"/>
                </a:solidFill>
                <a:uFillTx/>
                <a:latin typeface="Arial"/>
                <a:ea typeface="Arial"/>
              </a:rPr>
              <a:t>– łącznie 6 sztuk</a:t>
            </a:r>
            <a:r>
              <a:rPr sz="2550"/>
              <a:t/>
            </a:r>
            <a:br>
              <a:rPr sz="2550"/>
            </a:b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2550" b="1" u="none" strike="noStrike">
                <a:solidFill>
                  <a:srgbClr val="1F2A37"/>
                </a:solidFill>
                <a:uFillTx/>
                <a:latin typeface="Arial"/>
                <a:ea typeface="Arial"/>
              </a:rPr>
              <a:t>Zakup pozwolił na: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2550" b="0" u="none" strike="noStrike">
                <a:solidFill>
                  <a:srgbClr val="1F2A37"/>
                </a:solidFill>
                <a:uFillTx/>
                <a:latin typeface="Arial"/>
                <a:ea typeface="Arial"/>
              </a:rPr>
              <a:t>• poprawę komfortu leczenia,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2550" b="0" u="none" strike="noStrike">
                <a:solidFill>
                  <a:srgbClr val="1F2A37"/>
                </a:solidFill>
                <a:uFillTx/>
                <a:latin typeface="Arial"/>
                <a:ea typeface="Arial"/>
              </a:rPr>
              <a:t>• zwiększenie dostępności terapii onkologicznych.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8" name="Google Shape;35;p4" descr="preencoded.png"/>
          <p:cNvPicPr/>
          <p:nvPr/>
        </p:nvPicPr>
        <p:blipFill>
          <a:blip r:embed="rId4"/>
          <a:stretch/>
        </p:blipFill>
        <p:spPr>
          <a:xfrm>
            <a:off x="79200" y="-35280"/>
            <a:ext cx="1453680" cy="1317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Google Shape;19;p3"/>
          <p:cNvPicPr/>
          <p:nvPr/>
        </p:nvPicPr>
        <p:blipFill>
          <a:blip r:embed="rId5"/>
          <a:stretch/>
        </p:blipFill>
        <p:spPr>
          <a:xfrm>
            <a:off x="1274760" y="35280"/>
            <a:ext cx="8364240" cy="11761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227;p13"/>
          <p:cNvPicPr/>
          <p:nvPr/>
        </p:nvPicPr>
        <p:blipFill>
          <a:blip r:embed="rId3">
            <a:alphaModFix amt="16000"/>
          </a:blip>
          <a:srcRect r="1030" b="38465"/>
          <a:stretch/>
        </p:blipFill>
        <p:spPr>
          <a:xfrm>
            <a:off x="4804200" y="5571000"/>
            <a:ext cx="13483440" cy="4715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1" name="Google Shape;218;p13"/>
          <p:cNvSpPr/>
          <p:nvPr/>
        </p:nvSpPr>
        <p:spPr>
          <a:xfrm>
            <a:off x="1460520" y="504720"/>
            <a:ext cx="18720" cy="361440"/>
          </a:xfrm>
          <a:prstGeom prst="rect">
            <a:avLst/>
          </a:prstGeom>
          <a:solidFill>
            <a:srgbClr val="B5DDE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400" b="0" u="none" strike="noStrike">
              <a:solidFill>
                <a:srgbClr val="000000"/>
              </a:solidFill>
              <a:uFillTx/>
              <a:latin typeface="Arial"/>
              <a:ea typeface="Arial"/>
            </a:endParaRPr>
          </a:p>
        </p:txBody>
      </p:sp>
      <p:sp>
        <p:nvSpPr>
          <p:cNvPr id="112" name="Google Shape;223;p13"/>
          <p:cNvSpPr/>
          <p:nvPr/>
        </p:nvSpPr>
        <p:spPr>
          <a:xfrm>
            <a:off x="2169360" y="2711880"/>
            <a:ext cx="6287400" cy="493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>
              <a:lnSpc>
                <a:spcPct val="150000"/>
              </a:lnSpc>
            </a:pPr>
            <a:endParaRPr lang="pl-PL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3" name="Google Shape;224;p13"/>
          <p:cNvSpPr/>
          <p:nvPr/>
        </p:nvSpPr>
        <p:spPr>
          <a:xfrm>
            <a:off x="9144000" y="2711880"/>
            <a:ext cx="6745320" cy="401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>
              <a:lnSpc>
                <a:spcPct val="150000"/>
              </a:lnSpc>
            </a:pPr>
            <a:endParaRPr lang="pl-PL" sz="1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4" name="Google Shape;35;p4" descr="preencoded.png"/>
          <p:cNvPicPr/>
          <p:nvPr/>
        </p:nvPicPr>
        <p:blipFill>
          <a:blip r:embed="rId4"/>
          <a:stretch/>
        </p:blipFill>
        <p:spPr>
          <a:xfrm>
            <a:off x="79200" y="-35280"/>
            <a:ext cx="1453680" cy="1317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5" name="Google Shape;19;p3"/>
          <p:cNvPicPr/>
          <p:nvPr/>
        </p:nvPicPr>
        <p:blipFill>
          <a:blip r:embed="rId5"/>
          <a:stretch/>
        </p:blipFill>
        <p:spPr>
          <a:xfrm>
            <a:off x="1274760" y="35280"/>
            <a:ext cx="8364240" cy="1176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6" name="Obraz 115"/>
          <p:cNvPicPr/>
          <p:nvPr/>
        </p:nvPicPr>
        <p:blipFill>
          <a:blip r:embed="rId6"/>
          <a:stretch/>
        </p:blipFill>
        <p:spPr>
          <a:xfrm>
            <a:off x="1980000" y="1829880"/>
            <a:ext cx="7374600" cy="6990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7" name="Obraz 116"/>
          <p:cNvPicPr/>
          <p:nvPr/>
        </p:nvPicPr>
        <p:blipFill>
          <a:blip r:embed="rId7"/>
          <a:stretch/>
        </p:blipFill>
        <p:spPr>
          <a:xfrm>
            <a:off x="10080000" y="1771200"/>
            <a:ext cx="6480000" cy="667296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267;p15"/>
          <p:cNvPicPr/>
          <p:nvPr/>
        </p:nvPicPr>
        <p:blipFill>
          <a:blip r:embed="rId3">
            <a:alphaModFix amt="16000"/>
          </a:blip>
          <a:srcRect r="1030" b="38465"/>
          <a:stretch/>
        </p:blipFill>
        <p:spPr>
          <a:xfrm>
            <a:off x="4804200" y="5571000"/>
            <a:ext cx="13483440" cy="4715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9" name="Google Shape;258;p15"/>
          <p:cNvSpPr/>
          <p:nvPr/>
        </p:nvSpPr>
        <p:spPr>
          <a:xfrm>
            <a:off x="1460520" y="504720"/>
            <a:ext cx="18720" cy="361440"/>
          </a:xfrm>
          <a:prstGeom prst="rect">
            <a:avLst/>
          </a:prstGeom>
          <a:solidFill>
            <a:srgbClr val="B5DDE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400" b="0" u="none" strike="noStrike">
              <a:solidFill>
                <a:srgbClr val="000000"/>
              </a:solidFill>
              <a:uFillTx/>
              <a:latin typeface="Arial"/>
              <a:ea typeface="Arial"/>
            </a:endParaRPr>
          </a:p>
        </p:txBody>
      </p:sp>
      <p:sp>
        <p:nvSpPr>
          <p:cNvPr id="120" name="Google Shape;261;p15"/>
          <p:cNvSpPr/>
          <p:nvPr/>
        </p:nvSpPr>
        <p:spPr>
          <a:xfrm>
            <a:off x="1785960" y="2222640"/>
            <a:ext cx="14715720" cy="749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>
              <a:lnSpc>
                <a:spcPct val="125000"/>
              </a:lnSpc>
            </a:pPr>
            <a:r>
              <a:rPr lang="pl-PL" sz="2550" b="1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SYSTEM TECHNOLOGICZNY CENTRALNEJ STERYLIZACJI </a:t>
            </a: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– 1 zestaw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25000"/>
              </a:lnSpc>
            </a:pP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25000"/>
              </a:lnSpc>
            </a:pPr>
            <a:r>
              <a:rPr lang="pl-PL" sz="2550" b="1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Zakup pozwolił na: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25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•</a:t>
            </a:r>
            <a:r>
              <a:rPr lang="en-US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 </a:t>
            </a: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zwiększenie bezpieczeństwa procesów sterylizacji,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25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•</a:t>
            </a:r>
            <a:r>
              <a:rPr lang="en-US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 </a:t>
            </a: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poprawę jakości przygotowania narzędzi,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25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•</a:t>
            </a:r>
            <a:r>
              <a:rPr lang="en-US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 </a:t>
            </a: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dostosowanie do standardów sanitarnych.</a:t>
            </a:r>
            <a:r>
              <a:rPr sz="2550"/>
              <a:t/>
            </a:r>
            <a:br>
              <a:rPr sz="2550"/>
            </a:br>
            <a:r>
              <a:rPr sz="2550"/>
              <a:t/>
            </a:r>
            <a:br>
              <a:rPr sz="2550"/>
            </a:b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25000"/>
              </a:lnSpc>
            </a:pPr>
            <a:r>
              <a:rPr lang="pl-PL" sz="2550" b="1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MYJNIA–DEZYNFEKTOR </a:t>
            </a: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– 1 sztuka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25000"/>
              </a:lnSpc>
            </a:pP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25000"/>
              </a:lnSpc>
            </a:pPr>
            <a:r>
              <a:rPr lang="pl-PL" sz="2550" b="1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Zakup pozwolił na: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25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•</a:t>
            </a:r>
            <a:r>
              <a:rPr lang="en-US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 </a:t>
            </a: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skuteczne mycie i dezynfekcję narzędzi,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25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•</a:t>
            </a:r>
            <a:r>
              <a:rPr lang="en-US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 </a:t>
            </a: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poprawę bezpieczeństwa epidemiologicznego.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1" name="Google Shape;35;p4" descr="preencoded.png"/>
          <p:cNvPicPr/>
          <p:nvPr/>
        </p:nvPicPr>
        <p:blipFill>
          <a:blip r:embed="rId4"/>
          <a:stretch/>
        </p:blipFill>
        <p:spPr>
          <a:xfrm>
            <a:off x="79200" y="-35280"/>
            <a:ext cx="1453680" cy="1317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2" name="Google Shape;19;p3"/>
          <p:cNvPicPr/>
          <p:nvPr/>
        </p:nvPicPr>
        <p:blipFill>
          <a:blip r:embed="rId5"/>
          <a:stretch/>
        </p:blipFill>
        <p:spPr>
          <a:xfrm>
            <a:off x="1274760" y="35280"/>
            <a:ext cx="8364240" cy="11761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Obraz 122"/>
          <p:cNvPicPr/>
          <p:nvPr/>
        </p:nvPicPr>
        <p:blipFill>
          <a:blip r:embed="rId3"/>
          <a:stretch/>
        </p:blipFill>
        <p:spPr>
          <a:xfrm>
            <a:off x="11110320" y="2340000"/>
            <a:ext cx="4909680" cy="594000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</p:pic>
      <p:pic>
        <p:nvPicPr>
          <p:cNvPr id="124" name="Google Shape;267;p15"/>
          <p:cNvPicPr/>
          <p:nvPr/>
        </p:nvPicPr>
        <p:blipFill>
          <a:blip r:embed="rId4">
            <a:alphaModFix amt="16000"/>
          </a:blip>
          <a:srcRect r="1030" b="38465"/>
          <a:stretch/>
        </p:blipFill>
        <p:spPr>
          <a:xfrm>
            <a:off x="4804200" y="5571000"/>
            <a:ext cx="13483440" cy="4715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5" name="Google Shape;258;p15"/>
          <p:cNvSpPr/>
          <p:nvPr/>
        </p:nvSpPr>
        <p:spPr>
          <a:xfrm>
            <a:off x="1460520" y="504720"/>
            <a:ext cx="18720" cy="361440"/>
          </a:xfrm>
          <a:prstGeom prst="rect">
            <a:avLst/>
          </a:prstGeom>
          <a:solidFill>
            <a:srgbClr val="B5DDE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400" b="0" u="none" strike="noStrike">
              <a:solidFill>
                <a:srgbClr val="000000"/>
              </a:solidFill>
              <a:uFillTx/>
              <a:latin typeface="Arial"/>
              <a:ea typeface="Arial"/>
            </a:endParaRPr>
          </a:p>
        </p:txBody>
      </p:sp>
      <p:pic>
        <p:nvPicPr>
          <p:cNvPr id="126" name="Google Shape;35;p4" descr="preencoded.png"/>
          <p:cNvPicPr/>
          <p:nvPr/>
        </p:nvPicPr>
        <p:blipFill>
          <a:blip r:embed="rId5"/>
          <a:stretch/>
        </p:blipFill>
        <p:spPr>
          <a:xfrm>
            <a:off x="79200" y="-35280"/>
            <a:ext cx="1453680" cy="1317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7" name="Google Shape;19;p3"/>
          <p:cNvPicPr/>
          <p:nvPr/>
        </p:nvPicPr>
        <p:blipFill>
          <a:blip r:embed="rId6"/>
          <a:stretch/>
        </p:blipFill>
        <p:spPr>
          <a:xfrm>
            <a:off x="1274760" y="35280"/>
            <a:ext cx="8364240" cy="1176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8" name="Obraz 127"/>
          <p:cNvPicPr/>
          <p:nvPr/>
        </p:nvPicPr>
        <p:blipFill>
          <a:blip r:embed="rId7"/>
          <a:stretch/>
        </p:blipFill>
        <p:spPr>
          <a:xfrm>
            <a:off x="2556000" y="2340000"/>
            <a:ext cx="6084000" cy="599328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267;p15"/>
          <p:cNvPicPr/>
          <p:nvPr/>
        </p:nvPicPr>
        <p:blipFill>
          <a:blip r:embed="rId3">
            <a:alphaModFix amt="16000"/>
          </a:blip>
          <a:srcRect r="1030" b="38465"/>
          <a:stretch/>
        </p:blipFill>
        <p:spPr>
          <a:xfrm>
            <a:off x="4804200" y="5571000"/>
            <a:ext cx="13483440" cy="4715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0" name="Google Shape;258;p15"/>
          <p:cNvSpPr/>
          <p:nvPr/>
        </p:nvSpPr>
        <p:spPr>
          <a:xfrm>
            <a:off x="1460520" y="504720"/>
            <a:ext cx="18720" cy="361440"/>
          </a:xfrm>
          <a:prstGeom prst="rect">
            <a:avLst/>
          </a:prstGeom>
          <a:solidFill>
            <a:srgbClr val="B5DDE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400" b="0" u="none" strike="noStrike">
              <a:solidFill>
                <a:srgbClr val="000000"/>
              </a:solidFill>
              <a:uFillTx/>
              <a:latin typeface="Arial"/>
              <a:ea typeface="Arial"/>
            </a:endParaRPr>
          </a:p>
        </p:txBody>
      </p:sp>
      <p:sp>
        <p:nvSpPr>
          <p:cNvPr id="131" name="Google Shape;261;p15"/>
          <p:cNvSpPr/>
          <p:nvPr/>
        </p:nvSpPr>
        <p:spPr>
          <a:xfrm>
            <a:off x="1274760" y="2004120"/>
            <a:ext cx="14715720" cy="749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>
              <a:lnSpc>
                <a:spcPct val="125000"/>
              </a:lnSpc>
            </a:pPr>
            <a:r>
              <a:rPr lang="pl-PL" sz="2550" b="1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MYJNIA–DEZYNFEKTOR DO OBUWIA CHIRURGICZNEGO </a:t>
            </a: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– łącznie 2 sztuki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25000"/>
              </a:lnSpc>
            </a:pP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25000"/>
              </a:lnSpc>
            </a:pPr>
            <a:r>
              <a:rPr lang="pl-PL" sz="2550" b="1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Zakup pozwolił na: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25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•</a:t>
            </a:r>
            <a:r>
              <a:rPr lang="en-US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 </a:t>
            </a: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ograniczenie ryzyka zakażeń,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25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•</a:t>
            </a:r>
            <a:r>
              <a:rPr lang="en-US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 </a:t>
            </a: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poprawę standardów higieny.</a:t>
            </a:r>
            <a:r>
              <a:rPr sz="2550"/>
              <a:t/>
            </a:r>
            <a:br>
              <a:rPr sz="2550"/>
            </a:br>
            <a:r>
              <a:rPr sz="2550"/>
              <a:t/>
            </a:r>
            <a:br>
              <a:rPr sz="2550"/>
            </a:br>
            <a:r>
              <a:rPr lang="pl-PL" sz="2550" b="1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SYSTEM INFORMATYCZNY DO OBSŁUGI CENTRALNEJ STERYLIZACJI WRAZ</a:t>
            </a:r>
            <a:r>
              <a:rPr sz="2550"/>
              <a:t/>
            </a:r>
            <a:br>
              <a:rPr sz="2550"/>
            </a:br>
            <a:r>
              <a:rPr lang="pl-PL" sz="2550" b="1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Z INTEGRACJĄ Z SYSTEMEM INFORMATYCZNYM </a:t>
            </a: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–</a:t>
            </a:r>
            <a:r>
              <a:rPr lang="pl-PL" sz="2550" b="1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 </a:t>
            </a: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1 system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25000"/>
              </a:lnSpc>
            </a:pP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25000"/>
              </a:lnSpc>
            </a:pPr>
            <a:r>
              <a:rPr lang="pl-PL" sz="2550" b="1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Zakup pozwolił na: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25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•</a:t>
            </a:r>
            <a:r>
              <a:rPr lang="en-US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 </a:t>
            </a: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pełną kontrolę procesów sterylizacji,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25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•</a:t>
            </a:r>
            <a:r>
              <a:rPr lang="en-US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 </a:t>
            </a: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integrację danych,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25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•</a:t>
            </a:r>
            <a:r>
              <a:rPr lang="en-US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 </a:t>
            </a: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zwiększenie efektywności zarządzania.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2" name="Google Shape;35;p4" descr="preencoded.png"/>
          <p:cNvPicPr/>
          <p:nvPr/>
        </p:nvPicPr>
        <p:blipFill>
          <a:blip r:embed="rId4"/>
          <a:stretch/>
        </p:blipFill>
        <p:spPr>
          <a:xfrm>
            <a:off x="79200" y="-35280"/>
            <a:ext cx="1453680" cy="1317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3" name="Google Shape;19;p3"/>
          <p:cNvPicPr/>
          <p:nvPr/>
        </p:nvPicPr>
        <p:blipFill>
          <a:blip r:embed="rId5"/>
          <a:stretch/>
        </p:blipFill>
        <p:spPr>
          <a:xfrm>
            <a:off x="1274760" y="35280"/>
            <a:ext cx="8364240" cy="11761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raz 133"/>
          <p:cNvPicPr/>
          <p:nvPr/>
        </p:nvPicPr>
        <p:blipFill>
          <a:blip r:embed="rId3"/>
          <a:stretch/>
        </p:blipFill>
        <p:spPr>
          <a:xfrm>
            <a:off x="4500000" y="1378800"/>
            <a:ext cx="10067760" cy="816120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</p:pic>
      <p:pic>
        <p:nvPicPr>
          <p:cNvPr id="135" name="Google Shape;267;p15"/>
          <p:cNvPicPr/>
          <p:nvPr/>
        </p:nvPicPr>
        <p:blipFill>
          <a:blip r:embed="rId4">
            <a:alphaModFix amt="16000"/>
          </a:blip>
          <a:srcRect r="1030" b="38465"/>
          <a:stretch/>
        </p:blipFill>
        <p:spPr>
          <a:xfrm>
            <a:off x="4804200" y="5571000"/>
            <a:ext cx="13483440" cy="4715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6" name="Google Shape;258;p15"/>
          <p:cNvSpPr/>
          <p:nvPr/>
        </p:nvSpPr>
        <p:spPr>
          <a:xfrm>
            <a:off x="1460520" y="504720"/>
            <a:ext cx="18720" cy="361440"/>
          </a:xfrm>
          <a:prstGeom prst="rect">
            <a:avLst/>
          </a:prstGeom>
          <a:solidFill>
            <a:srgbClr val="B5DDE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400" b="0" u="none" strike="noStrike">
              <a:solidFill>
                <a:srgbClr val="000000"/>
              </a:solidFill>
              <a:uFillTx/>
              <a:latin typeface="Arial"/>
              <a:ea typeface="Arial"/>
            </a:endParaRPr>
          </a:p>
        </p:txBody>
      </p:sp>
      <p:pic>
        <p:nvPicPr>
          <p:cNvPr id="137" name="Google Shape;35;p4" descr="preencoded.png"/>
          <p:cNvPicPr/>
          <p:nvPr/>
        </p:nvPicPr>
        <p:blipFill>
          <a:blip r:embed="rId5"/>
          <a:stretch/>
        </p:blipFill>
        <p:spPr>
          <a:xfrm>
            <a:off x="79200" y="-35280"/>
            <a:ext cx="1453680" cy="1317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8" name="Google Shape;19;p3"/>
          <p:cNvPicPr/>
          <p:nvPr/>
        </p:nvPicPr>
        <p:blipFill>
          <a:blip r:embed="rId6"/>
          <a:stretch/>
        </p:blipFill>
        <p:spPr>
          <a:xfrm>
            <a:off x="1274760" y="35280"/>
            <a:ext cx="8364240" cy="11761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36;p4"/>
          <p:cNvPicPr/>
          <p:nvPr/>
        </p:nvPicPr>
        <p:blipFill>
          <a:blip r:embed="rId3">
            <a:alphaModFix amt="16000"/>
          </a:blip>
          <a:srcRect r="1030" b="38465"/>
          <a:stretch/>
        </p:blipFill>
        <p:spPr>
          <a:xfrm>
            <a:off x="4804200" y="5571000"/>
            <a:ext cx="13483440" cy="4715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" name="Google Shape;26;p4"/>
          <p:cNvSpPr/>
          <p:nvPr/>
        </p:nvSpPr>
        <p:spPr>
          <a:xfrm>
            <a:off x="1460520" y="504720"/>
            <a:ext cx="18720" cy="361800"/>
          </a:xfrm>
          <a:prstGeom prst="rect">
            <a:avLst/>
          </a:prstGeom>
          <a:solidFill>
            <a:srgbClr val="B5DDE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400" b="0" u="none" strike="noStrike">
              <a:solidFill>
                <a:srgbClr val="000000"/>
              </a:solidFill>
              <a:uFillTx/>
              <a:latin typeface="Arial"/>
              <a:ea typeface="Arial"/>
            </a:endParaRPr>
          </a:p>
        </p:txBody>
      </p:sp>
      <p:sp>
        <p:nvSpPr>
          <p:cNvPr id="14" name="Google Shape;29;p4"/>
          <p:cNvSpPr/>
          <p:nvPr/>
        </p:nvSpPr>
        <p:spPr>
          <a:xfrm>
            <a:off x="952560" y="2498760"/>
            <a:ext cx="15696720" cy="117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 algn="ctr">
              <a:lnSpc>
                <a:spcPct val="104000"/>
              </a:lnSpc>
            </a:pPr>
            <a:r>
              <a:rPr lang="pl-PL" sz="4500" b="1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Pielęgniarstwo onkologiczne w nowoczesnym ośrodku:</a:t>
            </a:r>
            <a:endParaRPr lang="pl-PL" sz="45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4000"/>
              </a:lnSpc>
            </a:pPr>
            <a:r>
              <a:rPr lang="pl-PL" sz="4500" b="1" i="1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jakość</a:t>
            </a:r>
            <a:r>
              <a:rPr lang="pl-PL" sz="4500" b="1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, </a:t>
            </a:r>
            <a:r>
              <a:rPr lang="pl-PL" sz="4500" b="1" i="1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bezpieczeństwo</a:t>
            </a:r>
            <a:r>
              <a:rPr lang="pl-PL" sz="4500" b="1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, </a:t>
            </a:r>
            <a:r>
              <a:rPr lang="pl-PL" sz="4500" b="1" i="1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empatia</a:t>
            </a:r>
            <a:endParaRPr lang="pl-PL" sz="45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" name="Google Shape;30;p4"/>
          <p:cNvSpPr/>
          <p:nvPr/>
        </p:nvSpPr>
        <p:spPr>
          <a:xfrm>
            <a:off x="2276280" y="4757400"/>
            <a:ext cx="13734720" cy="87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 algn="ctr">
              <a:lnSpc>
                <a:spcPct val="130000"/>
              </a:lnSpc>
              <a:tabLst>
                <a:tab pos="0" algn="l"/>
              </a:tabLst>
            </a:pPr>
            <a:r>
              <a:rPr lang="en-US" sz="2800" b="0" u="none" strike="noStrike">
                <a:solidFill>
                  <a:srgbClr val="1F7A82"/>
                </a:solidFill>
                <a:uFillTx/>
                <a:latin typeface="Arial"/>
                <a:ea typeface="Arial"/>
              </a:rPr>
              <a:t>Interdyscyplinarna opieka onkologiczna z wykorzystaniem nowoczesnych technologii leczenia zabiegowego i systemowego z uwzględnieniem środków KPO</a:t>
            </a:r>
            <a:endParaRPr lang="pl-PL" sz="2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Google Shape;31;p4"/>
          <p:cNvSpPr/>
          <p:nvPr/>
        </p:nvSpPr>
        <p:spPr>
          <a:xfrm>
            <a:off x="10364040" y="6572520"/>
            <a:ext cx="16873920" cy="466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50" b="1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Dr</a:t>
            </a:r>
            <a:r>
              <a:rPr lang="pl-PL" sz="2850" b="1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 n. o zdr.</a:t>
            </a:r>
            <a:r>
              <a:rPr lang="en-US" sz="2850" b="1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 Wioletta Skowron-Zięba</a:t>
            </a:r>
            <a:endParaRPr lang="pl-PL" sz="285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7" name="Google Shape;35;p4" descr="preencoded.png"/>
          <p:cNvPicPr/>
          <p:nvPr/>
        </p:nvPicPr>
        <p:blipFill>
          <a:blip r:embed="rId4"/>
          <a:stretch/>
        </p:blipFill>
        <p:spPr>
          <a:xfrm>
            <a:off x="79200" y="-35280"/>
            <a:ext cx="1453680" cy="1317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" name="Google Shape;19;p3"/>
          <p:cNvPicPr/>
          <p:nvPr/>
        </p:nvPicPr>
        <p:blipFill>
          <a:blip r:embed="rId5"/>
          <a:stretch/>
        </p:blipFill>
        <p:spPr>
          <a:xfrm>
            <a:off x="1274760" y="35280"/>
            <a:ext cx="8364240" cy="11761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267;p15"/>
          <p:cNvPicPr/>
          <p:nvPr/>
        </p:nvPicPr>
        <p:blipFill>
          <a:blip r:embed="rId3">
            <a:alphaModFix amt="16000"/>
          </a:blip>
          <a:srcRect r="1030" b="38465"/>
          <a:stretch/>
        </p:blipFill>
        <p:spPr>
          <a:xfrm>
            <a:off x="4804200" y="5571000"/>
            <a:ext cx="13483440" cy="4715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0" name="Google Shape;258;p15"/>
          <p:cNvSpPr/>
          <p:nvPr/>
        </p:nvSpPr>
        <p:spPr>
          <a:xfrm>
            <a:off x="1460520" y="504720"/>
            <a:ext cx="18720" cy="361440"/>
          </a:xfrm>
          <a:prstGeom prst="rect">
            <a:avLst/>
          </a:prstGeom>
          <a:solidFill>
            <a:srgbClr val="B5DDE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400" b="0" u="none" strike="noStrike">
              <a:solidFill>
                <a:srgbClr val="000000"/>
              </a:solidFill>
              <a:uFillTx/>
              <a:latin typeface="Arial"/>
              <a:ea typeface="Arial"/>
            </a:endParaRPr>
          </a:p>
        </p:txBody>
      </p:sp>
      <p:sp>
        <p:nvSpPr>
          <p:cNvPr id="141" name="Google Shape;261;p15"/>
          <p:cNvSpPr/>
          <p:nvPr/>
        </p:nvSpPr>
        <p:spPr>
          <a:xfrm>
            <a:off x="2265480" y="4286880"/>
            <a:ext cx="13756320" cy="375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 algn="ctr">
              <a:lnSpc>
                <a:spcPct val="125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Opieka pooperacyjna po zabiegach urologicznych jest wieloetapowa i obejmuje zarówno bezpośredni nadzór nad pacjentem na sali wybudzeń, jak i dalszą opiekę na oddziale oraz zalecenia domowe. Kluczowym celem opieki pielęgniarskiej jest monitorowanie funkcji układu moczowego, kontrola bólu oraz profilaktyka powikłań.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2" name="Google Shape;138;p8"/>
          <p:cNvSpPr/>
          <p:nvPr/>
        </p:nvSpPr>
        <p:spPr>
          <a:xfrm>
            <a:off x="706680" y="2140920"/>
            <a:ext cx="16874280" cy="76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3500" b="1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Opieka okołooperacyjna i pooperacyjna</a:t>
            </a:r>
            <a:endParaRPr lang="pl-PL" sz="35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3" name="Google Shape;35;p4" descr="preencoded.png"/>
          <p:cNvPicPr/>
          <p:nvPr/>
        </p:nvPicPr>
        <p:blipFill>
          <a:blip r:embed="rId4"/>
          <a:stretch/>
        </p:blipFill>
        <p:spPr>
          <a:xfrm>
            <a:off x="79200" y="-35280"/>
            <a:ext cx="1453680" cy="1317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4" name="Google Shape;19;p3"/>
          <p:cNvPicPr/>
          <p:nvPr/>
        </p:nvPicPr>
        <p:blipFill>
          <a:blip r:embed="rId5"/>
          <a:stretch/>
        </p:blipFill>
        <p:spPr>
          <a:xfrm>
            <a:off x="1274760" y="35280"/>
            <a:ext cx="8364240" cy="11761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267;p15"/>
          <p:cNvPicPr/>
          <p:nvPr/>
        </p:nvPicPr>
        <p:blipFill>
          <a:blip r:embed="rId3">
            <a:alphaModFix amt="16000"/>
          </a:blip>
          <a:srcRect r="1030" b="38465"/>
          <a:stretch/>
        </p:blipFill>
        <p:spPr>
          <a:xfrm>
            <a:off x="4804200" y="5571000"/>
            <a:ext cx="13483440" cy="4715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6" name="Google Shape;258;p15"/>
          <p:cNvSpPr/>
          <p:nvPr/>
        </p:nvSpPr>
        <p:spPr>
          <a:xfrm>
            <a:off x="1460520" y="504720"/>
            <a:ext cx="18720" cy="361440"/>
          </a:xfrm>
          <a:prstGeom prst="rect">
            <a:avLst/>
          </a:prstGeom>
          <a:solidFill>
            <a:srgbClr val="B5DDE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400" b="0" u="none" strike="noStrike">
              <a:solidFill>
                <a:srgbClr val="000000"/>
              </a:solidFill>
              <a:uFillTx/>
              <a:latin typeface="Arial"/>
              <a:ea typeface="Arial"/>
            </a:endParaRPr>
          </a:p>
        </p:txBody>
      </p:sp>
      <p:sp>
        <p:nvSpPr>
          <p:cNvPr id="147" name="Google Shape;261;p15"/>
          <p:cNvSpPr/>
          <p:nvPr/>
        </p:nvSpPr>
        <p:spPr>
          <a:xfrm>
            <a:off x="2273040" y="2360520"/>
            <a:ext cx="14731920" cy="749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>
              <a:lnSpc>
                <a:spcPct val="125000"/>
              </a:lnSpc>
            </a:pPr>
            <a:r>
              <a:rPr lang="pl-PL" sz="2550" b="1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Kluczowe elementy opieki pooperacyjnej w urologii to: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25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•</a:t>
            </a:r>
            <a:r>
              <a:rPr lang="en-US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 </a:t>
            </a:r>
            <a:r>
              <a:rPr lang="pl-PL" sz="2550" b="1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Monitorowanie parametrów życiowych:</a:t>
            </a: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 kontrola ciśnienia krwi, tętna, saturacji i temperatury.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25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•</a:t>
            </a:r>
            <a:r>
              <a:rPr lang="en-US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 </a:t>
            </a:r>
            <a:r>
              <a:rPr lang="pl-PL" sz="2550" b="1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Kontrola diurezy: </a:t>
            </a: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precyzyjne monitorowanie ilości i koloru moczu, co jest kluczowe</a:t>
            </a:r>
            <a:r>
              <a:rPr sz="2550"/>
              <a:t/>
            </a:r>
            <a:br>
              <a:rPr sz="2550"/>
            </a:b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np. po zabiegach prostaty (TURP, RARP).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25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•</a:t>
            </a:r>
            <a:r>
              <a:rPr lang="en-US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 </a:t>
            </a:r>
            <a:r>
              <a:rPr lang="pl-PL" sz="2550" b="1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Kontrola cewnika/drenów: </a:t>
            </a: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utrzymanie drożności cewnika, obserwacja pod kątem krwawień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25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 (zabarwienie moczu) lub skrzepów.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25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•</a:t>
            </a:r>
            <a:r>
              <a:rPr lang="en-US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 </a:t>
            </a:r>
            <a:r>
              <a:rPr lang="pl-PL" sz="2550" b="1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Pielęgnacja rany operacyjnej:</a:t>
            </a: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 zmiana opatrunków, obserwacja pod kątem infekcji.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25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•</a:t>
            </a:r>
            <a:r>
              <a:rPr lang="en-US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 </a:t>
            </a:r>
            <a:r>
              <a:rPr lang="pl-PL" sz="2550" b="1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Profilaktyka zakrzepowo-zatorowa: </a:t>
            </a: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wczesna mobilizacja pacjenta, stosowanie pończoch uciskowych, podawanie heparyny drobnocząsteczkowej.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25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• </a:t>
            </a:r>
            <a:r>
              <a:rPr lang="pl-PL" sz="2550" b="1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Kontrola bólu:</a:t>
            </a: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 podawanie leków przeciwbólowych zgodnie z zaleceniami.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8" name="Google Shape;35;p4" descr="preencoded.png"/>
          <p:cNvPicPr/>
          <p:nvPr/>
        </p:nvPicPr>
        <p:blipFill>
          <a:blip r:embed="rId4"/>
          <a:stretch/>
        </p:blipFill>
        <p:spPr>
          <a:xfrm>
            <a:off x="79200" y="-35280"/>
            <a:ext cx="1453680" cy="1317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9" name="Google Shape;19;p3"/>
          <p:cNvPicPr/>
          <p:nvPr/>
        </p:nvPicPr>
        <p:blipFill>
          <a:blip r:embed="rId5"/>
          <a:stretch/>
        </p:blipFill>
        <p:spPr>
          <a:xfrm>
            <a:off x="1274760" y="35280"/>
            <a:ext cx="8364240" cy="11761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267;p15"/>
          <p:cNvPicPr/>
          <p:nvPr/>
        </p:nvPicPr>
        <p:blipFill>
          <a:blip r:embed="rId3">
            <a:alphaModFix amt="16000"/>
          </a:blip>
          <a:srcRect r="1030" b="38465"/>
          <a:stretch/>
        </p:blipFill>
        <p:spPr>
          <a:xfrm>
            <a:off x="4804200" y="5571000"/>
            <a:ext cx="13483440" cy="4715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1" name="Google Shape;258;p15"/>
          <p:cNvSpPr/>
          <p:nvPr/>
        </p:nvSpPr>
        <p:spPr>
          <a:xfrm>
            <a:off x="1460520" y="504720"/>
            <a:ext cx="18720" cy="361440"/>
          </a:xfrm>
          <a:prstGeom prst="rect">
            <a:avLst/>
          </a:prstGeom>
          <a:solidFill>
            <a:srgbClr val="B5DDE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400" b="0" u="none" strike="noStrike">
              <a:solidFill>
                <a:srgbClr val="000000"/>
              </a:solidFill>
              <a:uFillTx/>
              <a:latin typeface="Arial"/>
              <a:ea typeface="Arial"/>
            </a:endParaRPr>
          </a:p>
        </p:txBody>
      </p:sp>
      <p:sp>
        <p:nvSpPr>
          <p:cNvPr id="152" name="Google Shape;261;p15"/>
          <p:cNvSpPr/>
          <p:nvPr/>
        </p:nvSpPr>
        <p:spPr>
          <a:xfrm>
            <a:off x="2246400" y="2005560"/>
            <a:ext cx="13795200" cy="713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>
              <a:lnSpc>
                <a:spcPct val="125000"/>
              </a:lnSpc>
            </a:pPr>
            <a:endParaRPr lang="pl-PL" sz="3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25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• </a:t>
            </a:r>
            <a:r>
              <a:rPr lang="pl-PL" sz="2550" b="1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Zabiegi przezcewkowe (np. TURP, TUR-BT): </a:t>
            </a: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często wymagają płukania pęcherza w celu usunięcia skrzepów.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25000"/>
              </a:lnSpc>
            </a:pP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25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• </a:t>
            </a:r>
            <a:r>
              <a:rPr lang="pl-PL" sz="2550" b="1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Urostomia, nefrostomia, cystostomia: </a:t>
            </a: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wymaga specjalistycznej opieki pielęgniarskiej, edukacji stomijnej w zakresie wymiany worków oraz monitorowania skóry wokół stomii, poradnictwa dla pacjentów i ich rodzin/ bliskich.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25000"/>
              </a:lnSpc>
            </a:pPr>
            <a:r>
              <a:rPr sz="2550"/>
              <a:t/>
            </a:r>
            <a:br>
              <a:rPr sz="2550"/>
            </a:br>
            <a:r>
              <a:rPr lang="pl-PL" sz="2550" b="1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Opieka pooperacyjna po radykalnej laparoskopowej prostatektomii (RARP) </a:t>
            </a: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jest kluczowa dla szybkiego powrotu do zdrowia, zminimalizowania ryzyka powikłań oraz odzyskania kontroli nad funkcjami organizmu. Proces ten obejmuje zarówno okres pobytu w szpitalu, jak i zalecenia do stosowania w domu.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53" name="Google Shape;35;p4" descr="preencoded.png"/>
          <p:cNvPicPr/>
          <p:nvPr/>
        </p:nvPicPr>
        <p:blipFill>
          <a:blip r:embed="rId4"/>
          <a:stretch/>
        </p:blipFill>
        <p:spPr>
          <a:xfrm>
            <a:off x="79200" y="-35280"/>
            <a:ext cx="1453680" cy="1317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4" name="Google Shape;19;p3"/>
          <p:cNvPicPr/>
          <p:nvPr/>
        </p:nvPicPr>
        <p:blipFill>
          <a:blip r:embed="rId5"/>
          <a:stretch/>
        </p:blipFill>
        <p:spPr>
          <a:xfrm>
            <a:off x="1274760" y="35280"/>
            <a:ext cx="8364240" cy="11761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359;p21"/>
          <p:cNvPicPr/>
          <p:nvPr/>
        </p:nvPicPr>
        <p:blipFill>
          <a:blip r:embed="rId3">
            <a:alphaModFix amt="16000"/>
          </a:blip>
          <a:srcRect r="1030" b="38465"/>
          <a:stretch/>
        </p:blipFill>
        <p:spPr>
          <a:xfrm>
            <a:off x="4791960" y="5571000"/>
            <a:ext cx="13483440" cy="4715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6" name="Google Shape;354;p21"/>
          <p:cNvSpPr/>
          <p:nvPr/>
        </p:nvSpPr>
        <p:spPr>
          <a:xfrm>
            <a:off x="1460520" y="504720"/>
            <a:ext cx="18720" cy="361800"/>
          </a:xfrm>
          <a:prstGeom prst="rect">
            <a:avLst/>
          </a:prstGeom>
          <a:solidFill>
            <a:srgbClr val="B5DDE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400" b="0" u="none" strike="noStrike">
              <a:solidFill>
                <a:srgbClr val="000000"/>
              </a:solidFill>
              <a:uFillTx/>
              <a:latin typeface="Arial"/>
              <a:ea typeface="Arial"/>
            </a:endParaRPr>
          </a:p>
        </p:txBody>
      </p:sp>
      <p:sp>
        <p:nvSpPr>
          <p:cNvPr id="157" name="Google Shape;139;p8"/>
          <p:cNvSpPr/>
          <p:nvPr/>
        </p:nvSpPr>
        <p:spPr>
          <a:xfrm>
            <a:off x="5794200" y="1550520"/>
            <a:ext cx="5739120" cy="1080720"/>
          </a:xfrm>
          <a:prstGeom prst="roundRect">
            <a:avLst>
              <a:gd name="adj" fmla="val 5246"/>
            </a:avLst>
          </a:prstGeom>
          <a:solidFill>
            <a:srgbClr val="FFFFFF"/>
          </a:solidFill>
          <a:ln w="9525">
            <a:solidFill>
              <a:srgbClr val="1F7A82">
                <a:alpha val="18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800" b="1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Kluczowe aspekty opieki po RARP:</a:t>
            </a:r>
            <a:endParaRPr lang="pl-PL" sz="2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8" name="Google Shape;139;p8"/>
          <p:cNvSpPr/>
          <p:nvPr/>
        </p:nvSpPr>
        <p:spPr>
          <a:xfrm>
            <a:off x="873720" y="3252600"/>
            <a:ext cx="4557600" cy="4002120"/>
          </a:xfrm>
          <a:prstGeom prst="roundRect">
            <a:avLst>
              <a:gd name="adj" fmla="val 5246"/>
            </a:avLst>
          </a:prstGeom>
          <a:solidFill>
            <a:srgbClr val="FFFFFF"/>
          </a:solidFill>
          <a:ln w="9525">
            <a:solidFill>
              <a:srgbClr val="1F7A82">
                <a:alpha val="18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550" b="1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Cewnik Foleya: </a:t>
            </a:r>
            <a:r>
              <a:rPr sz="2550"/>
              <a:t/>
            </a:r>
            <a:br>
              <a:rPr sz="2550"/>
            </a:br>
            <a:r>
              <a:rPr lang="pl-PL" sz="2550" b="0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po operacji cewnik</a:t>
            </a:r>
            <a:r>
              <a:rPr sz="2550"/>
              <a:t/>
            </a:r>
            <a:br>
              <a:rPr sz="2550"/>
            </a:br>
            <a:r>
              <a:rPr lang="pl-PL" sz="2550" b="0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w pęcherzu moczowym utrzymywany jest zwykle przez </a:t>
            </a:r>
            <a:r>
              <a:rPr lang="pl-PL" sz="2550" b="1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7–14 dni.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550" b="0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Zapewnia prawidłowy odpływ moczu i chroni zespolenie cewkowo-pęcherzowe podczas gojenia.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9" name="Google Shape;139;p8"/>
          <p:cNvSpPr/>
          <p:nvPr/>
        </p:nvSpPr>
        <p:spPr>
          <a:xfrm>
            <a:off x="6375600" y="4151520"/>
            <a:ext cx="4557600" cy="4846320"/>
          </a:xfrm>
          <a:prstGeom prst="roundRect">
            <a:avLst>
              <a:gd name="adj" fmla="val 5246"/>
            </a:avLst>
          </a:prstGeom>
          <a:solidFill>
            <a:srgbClr val="FFFFFF"/>
          </a:solidFill>
          <a:ln w="9525">
            <a:solidFill>
              <a:srgbClr val="1F7A82">
                <a:alpha val="18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550" b="1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Aktywność fizyczna:</a:t>
            </a:r>
            <a:r>
              <a:rPr sz="2550"/>
              <a:t/>
            </a:r>
            <a:br>
              <a:rPr sz="2550"/>
            </a:br>
            <a:r>
              <a:rPr lang="pl-PL" sz="2550" b="0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zaleca się wczesne uruchamianie już w 1. dobie po zabiegu wsparcie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550" b="0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fizjoterapeutów.</a:t>
            </a:r>
            <a:r>
              <a:rPr sz="2550"/>
              <a:t/>
            </a:r>
            <a:br>
              <a:rPr sz="2550"/>
            </a:br>
            <a:r>
              <a:rPr lang="pl-PL" sz="2550" b="0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W pierwszych 4-6 tygodniach należy unikać podnoszenia ciężkich przedmiotów</a:t>
            </a:r>
            <a:r>
              <a:rPr sz="2550"/>
              <a:t/>
            </a:r>
            <a:br>
              <a:rPr sz="2550"/>
            </a:br>
            <a:r>
              <a:rPr lang="pl-PL" sz="2550" b="0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(&gt;5 kg), intensywnego wysiłku, jazdy na rowerze oraz długiego siedzenia.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0" name="Google Shape;139;p8"/>
          <p:cNvSpPr/>
          <p:nvPr/>
        </p:nvSpPr>
        <p:spPr>
          <a:xfrm>
            <a:off x="11996640" y="3223080"/>
            <a:ext cx="4557600" cy="4002120"/>
          </a:xfrm>
          <a:prstGeom prst="roundRect">
            <a:avLst>
              <a:gd name="adj" fmla="val 5246"/>
            </a:avLst>
          </a:prstGeom>
          <a:solidFill>
            <a:srgbClr val="FFFFFF"/>
          </a:solidFill>
          <a:ln w="9525">
            <a:solidFill>
              <a:srgbClr val="1F7A82">
                <a:alpha val="18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550" b="1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Dieta i nawodnienie:</a:t>
            </a:r>
            <a:r>
              <a:rPr sz="2550"/>
              <a:t/>
            </a:r>
            <a:br>
              <a:rPr sz="2550"/>
            </a:br>
            <a:r>
              <a:rPr lang="pl-PL" sz="2550" b="0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zalecana jest lekkostrawna dieta bogata w błonnik, aby zapobiec zaparciom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550" b="0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oraz picie dużej ilości płynów (ok. 2 litrów dziennie) w celu przepłukiwania dróg moczowych.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61" name="Łącznik łamany 7"/>
          <p:cNvCxnSpPr>
            <a:stCxn id="157" idx="3"/>
            <a:endCxn id="160" idx="0"/>
          </p:cNvCxnSpPr>
          <p:nvPr/>
        </p:nvCxnSpPr>
        <p:spPr>
          <a:xfrm>
            <a:off x="11533320" y="2090880"/>
            <a:ext cx="2742480" cy="1132560"/>
          </a:xfrm>
          <a:prstGeom prst="bentConnector2">
            <a:avLst/>
          </a:prstGeom>
          <a:ln>
            <a:solidFill>
              <a:srgbClr val="3F6EC2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62" name="Łącznik łamany 16"/>
          <p:cNvCxnSpPr>
            <a:stCxn id="157" idx="1"/>
            <a:endCxn id="158" idx="0"/>
          </p:cNvCxnSpPr>
          <p:nvPr/>
        </p:nvCxnSpPr>
        <p:spPr>
          <a:xfrm rot="10800000" flipV="1">
            <a:off x="3152520" y="2090520"/>
            <a:ext cx="2642040" cy="1162080"/>
          </a:xfrm>
          <a:prstGeom prst="bentConnector2">
            <a:avLst/>
          </a:prstGeom>
          <a:ln>
            <a:solidFill>
              <a:srgbClr val="3F6EC2"/>
            </a:solidFill>
            <a:round/>
            <a:headEnd type="triangle" w="med" len="med"/>
            <a:tailEnd type="triangle" w="med" len="med"/>
          </a:ln>
        </p:spPr>
      </p:cxnSp>
      <p:pic>
        <p:nvPicPr>
          <p:cNvPr id="163" name="Google Shape;35;p4" descr="preencoded.png"/>
          <p:cNvPicPr/>
          <p:nvPr/>
        </p:nvPicPr>
        <p:blipFill>
          <a:blip r:embed="rId4"/>
          <a:stretch/>
        </p:blipFill>
        <p:spPr>
          <a:xfrm>
            <a:off x="79200" y="-35280"/>
            <a:ext cx="1453680" cy="1317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4" name="Google Shape;19;p3"/>
          <p:cNvPicPr/>
          <p:nvPr/>
        </p:nvPicPr>
        <p:blipFill>
          <a:blip r:embed="rId5"/>
          <a:stretch/>
        </p:blipFill>
        <p:spPr>
          <a:xfrm>
            <a:off x="1274760" y="35280"/>
            <a:ext cx="8364240" cy="117612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165" name="Łącznik prosty ze strzałką 27"/>
          <p:cNvCxnSpPr>
            <a:stCxn id="157" idx="2"/>
            <a:endCxn id="159" idx="0"/>
          </p:cNvCxnSpPr>
          <p:nvPr/>
        </p:nvCxnSpPr>
        <p:spPr>
          <a:xfrm flipH="1">
            <a:off x="8654400" y="2631240"/>
            <a:ext cx="9720" cy="1520640"/>
          </a:xfrm>
          <a:prstGeom prst="straightConnector1">
            <a:avLst/>
          </a:prstGeom>
          <a:ln>
            <a:solidFill>
              <a:srgbClr val="3F6EC2"/>
            </a:solidFill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359;p21"/>
          <p:cNvPicPr/>
          <p:nvPr/>
        </p:nvPicPr>
        <p:blipFill>
          <a:blip r:embed="rId3">
            <a:alphaModFix amt="16000"/>
          </a:blip>
          <a:srcRect r="1030" b="38465"/>
          <a:stretch/>
        </p:blipFill>
        <p:spPr>
          <a:xfrm>
            <a:off x="4791960" y="5571000"/>
            <a:ext cx="13483440" cy="4715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7" name="Google Shape;354;p21"/>
          <p:cNvSpPr/>
          <p:nvPr/>
        </p:nvSpPr>
        <p:spPr>
          <a:xfrm>
            <a:off x="1460520" y="504720"/>
            <a:ext cx="18720" cy="361800"/>
          </a:xfrm>
          <a:prstGeom prst="rect">
            <a:avLst/>
          </a:prstGeom>
          <a:solidFill>
            <a:srgbClr val="B5DDE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400" b="0" u="none" strike="noStrike">
              <a:solidFill>
                <a:srgbClr val="000000"/>
              </a:solidFill>
              <a:uFillTx/>
              <a:latin typeface="Arial"/>
              <a:ea typeface="Arial"/>
            </a:endParaRPr>
          </a:p>
        </p:txBody>
      </p:sp>
      <p:sp>
        <p:nvSpPr>
          <p:cNvPr id="168" name="Google Shape;139;p8"/>
          <p:cNvSpPr/>
          <p:nvPr/>
        </p:nvSpPr>
        <p:spPr>
          <a:xfrm>
            <a:off x="5794200" y="1754640"/>
            <a:ext cx="5739120" cy="1174320"/>
          </a:xfrm>
          <a:prstGeom prst="roundRect">
            <a:avLst>
              <a:gd name="adj" fmla="val 5246"/>
            </a:avLst>
          </a:prstGeom>
          <a:solidFill>
            <a:srgbClr val="FFFFFF"/>
          </a:solidFill>
          <a:ln w="9525">
            <a:solidFill>
              <a:srgbClr val="1F7A82">
                <a:alpha val="18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3000" b="1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Kluczowe aspekty opieki po RARP:</a:t>
            </a:r>
            <a:endParaRPr lang="pl-PL" sz="3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9" name="Google Shape;139;p8"/>
          <p:cNvSpPr/>
          <p:nvPr/>
        </p:nvSpPr>
        <p:spPr>
          <a:xfrm>
            <a:off x="6480720" y="3851280"/>
            <a:ext cx="4366080" cy="5876280"/>
          </a:xfrm>
          <a:prstGeom prst="roundRect">
            <a:avLst>
              <a:gd name="adj" fmla="val 5246"/>
            </a:avLst>
          </a:prstGeom>
          <a:solidFill>
            <a:srgbClr val="FFFFFF"/>
          </a:solidFill>
          <a:ln w="9525">
            <a:solidFill>
              <a:srgbClr val="1F7A82">
                <a:alpha val="18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550" b="1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Rehabilitacja nietrzymania moczu: </a:t>
            </a:r>
            <a:r>
              <a:rPr lang="pl-PL" sz="2550" b="0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nietrzymanie moczu jest częste po usunięciu prostaty i może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550" b="0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utrzymywać się do 12 miesięcy. Bardzo ważne jest rozpoczęcie ćwiczeń mięśni dna miednicy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550" b="0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(ćwiczenia Kegla)</a:t>
            </a:r>
            <a:r>
              <a:rPr sz="2550"/>
              <a:t/>
            </a:r>
            <a:br>
              <a:rPr sz="2550"/>
            </a:br>
            <a:r>
              <a:rPr lang="pl-PL" sz="2550" b="0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w porozumieniu</a:t>
            </a:r>
            <a:r>
              <a:rPr sz="2550"/>
              <a:t/>
            </a:r>
            <a:br>
              <a:rPr sz="2550"/>
            </a:br>
            <a:r>
              <a:rPr lang="pl-PL" sz="2550" b="0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z fizjoterapeutą, co znacząco przyspiesza powrót do pełnej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550" b="0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sprawności.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0" name="Google Shape;139;p8"/>
          <p:cNvSpPr/>
          <p:nvPr/>
        </p:nvSpPr>
        <p:spPr>
          <a:xfrm>
            <a:off x="1115640" y="3267000"/>
            <a:ext cx="4366080" cy="2968560"/>
          </a:xfrm>
          <a:prstGeom prst="roundRect">
            <a:avLst>
              <a:gd name="adj" fmla="val 5246"/>
            </a:avLst>
          </a:prstGeom>
          <a:solidFill>
            <a:srgbClr val="FFFFFF"/>
          </a:solidFill>
          <a:ln w="9525">
            <a:solidFill>
              <a:srgbClr val="1F7A82">
                <a:alpha val="18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550" b="1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Profilaktyka przeciwzakrzepowa: </a:t>
            </a:r>
            <a:r>
              <a:rPr lang="pl-PL" sz="2550" b="0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stosuje się heparynę drobnocząsteczkową oraz pończochy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550" b="0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uciskowe, aby uniknąć zakrzepicy.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1" name="Google Shape;139;p8"/>
          <p:cNvSpPr/>
          <p:nvPr/>
        </p:nvSpPr>
        <p:spPr>
          <a:xfrm>
            <a:off x="11845800" y="3223080"/>
            <a:ext cx="4366080" cy="3072240"/>
          </a:xfrm>
          <a:prstGeom prst="roundRect">
            <a:avLst>
              <a:gd name="adj" fmla="val 5246"/>
            </a:avLst>
          </a:prstGeom>
          <a:solidFill>
            <a:srgbClr val="FFFFFF"/>
          </a:solidFill>
          <a:ln w="9525">
            <a:solidFill>
              <a:srgbClr val="1F7A82">
                <a:alpha val="18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550" b="1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Higiena i rana: </a:t>
            </a:r>
            <a:r>
              <a:rPr lang="pl-PL" sz="2550" b="0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obserwowanie</a:t>
            </a:r>
            <a:r>
              <a:rPr sz="2550"/>
              <a:t/>
            </a:r>
            <a:br>
              <a:rPr sz="2550"/>
            </a:br>
            <a:r>
              <a:rPr lang="pl-PL" sz="2550" b="0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i monitorowanie ran po portach laparoskopowych, pod kątem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550" b="0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występowania zakażenia ran.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72" name="Łącznik łamany 7"/>
          <p:cNvCxnSpPr>
            <a:stCxn id="168" idx="3"/>
            <a:endCxn id="171" idx="0"/>
          </p:cNvCxnSpPr>
          <p:nvPr/>
        </p:nvCxnSpPr>
        <p:spPr>
          <a:xfrm>
            <a:off x="11533320" y="2341800"/>
            <a:ext cx="2495880" cy="881640"/>
          </a:xfrm>
          <a:prstGeom prst="bentConnector2">
            <a:avLst/>
          </a:prstGeom>
          <a:ln>
            <a:solidFill>
              <a:srgbClr val="3F6EC2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73" name="Łącznik łamany 13"/>
          <p:cNvCxnSpPr>
            <a:stCxn id="168" idx="1"/>
            <a:endCxn id="170" idx="0"/>
          </p:cNvCxnSpPr>
          <p:nvPr/>
        </p:nvCxnSpPr>
        <p:spPr>
          <a:xfrm rot="10800000" flipV="1">
            <a:off x="3298680" y="2341800"/>
            <a:ext cx="2495880" cy="925560"/>
          </a:xfrm>
          <a:prstGeom prst="bentConnector2">
            <a:avLst/>
          </a:prstGeom>
          <a:ln>
            <a:solidFill>
              <a:srgbClr val="3F6EC2"/>
            </a:solidFill>
            <a:round/>
            <a:headEnd type="triangle" w="med" len="med"/>
            <a:tailEnd type="triangle" w="med" len="med"/>
          </a:ln>
        </p:spPr>
      </p:cxnSp>
      <p:pic>
        <p:nvPicPr>
          <p:cNvPr id="174" name="Google Shape;35;p4" descr="preencoded.png"/>
          <p:cNvPicPr/>
          <p:nvPr/>
        </p:nvPicPr>
        <p:blipFill>
          <a:blip r:embed="rId4"/>
          <a:stretch/>
        </p:blipFill>
        <p:spPr>
          <a:xfrm>
            <a:off x="79200" y="-35280"/>
            <a:ext cx="1453680" cy="1317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5" name="Google Shape;19;p3"/>
          <p:cNvPicPr/>
          <p:nvPr/>
        </p:nvPicPr>
        <p:blipFill>
          <a:blip r:embed="rId5"/>
          <a:stretch/>
        </p:blipFill>
        <p:spPr>
          <a:xfrm>
            <a:off x="1274760" y="35280"/>
            <a:ext cx="8364240" cy="117612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176" name="Łącznik prosty ze strzałką 40"/>
          <p:cNvCxnSpPr>
            <a:stCxn id="168" idx="2"/>
            <a:endCxn id="169" idx="0"/>
          </p:cNvCxnSpPr>
          <p:nvPr/>
        </p:nvCxnSpPr>
        <p:spPr>
          <a:xfrm>
            <a:off x="8663760" y="2928960"/>
            <a:ext cx="360" cy="922680"/>
          </a:xfrm>
          <a:prstGeom prst="straightConnector1">
            <a:avLst/>
          </a:prstGeom>
          <a:ln>
            <a:solidFill>
              <a:srgbClr val="3F6EC2"/>
            </a:solidFill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347;p20"/>
          <p:cNvPicPr/>
          <p:nvPr/>
        </p:nvPicPr>
        <p:blipFill>
          <a:blip r:embed="rId3">
            <a:alphaModFix amt="16000"/>
          </a:blip>
          <a:srcRect r="1030" b="38465"/>
          <a:stretch/>
        </p:blipFill>
        <p:spPr>
          <a:xfrm>
            <a:off x="4804200" y="5619960"/>
            <a:ext cx="13483440" cy="4715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8" name="Google Shape;340;p20"/>
          <p:cNvSpPr/>
          <p:nvPr/>
        </p:nvSpPr>
        <p:spPr>
          <a:xfrm>
            <a:off x="1460520" y="504720"/>
            <a:ext cx="18720" cy="361440"/>
          </a:xfrm>
          <a:prstGeom prst="rect">
            <a:avLst/>
          </a:prstGeom>
          <a:solidFill>
            <a:srgbClr val="B5DDE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400" b="0" u="none" strike="noStrike">
              <a:solidFill>
                <a:srgbClr val="000000"/>
              </a:solidFill>
              <a:uFillTx/>
              <a:latin typeface="Arial"/>
              <a:ea typeface="Arial"/>
            </a:endParaRPr>
          </a:p>
        </p:txBody>
      </p:sp>
      <p:sp>
        <p:nvSpPr>
          <p:cNvPr id="179" name="Google Shape;344;p20"/>
          <p:cNvSpPr/>
          <p:nvPr/>
        </p:nvSpPr>
        <p:spPr>
          <a:xfrm>
            <a:off x="1785960" y="3358440"/>
            <a:ext cx="14715720" cy="475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 algn="ctr">
              <a:lnSpc>
                <a:spcPct val="115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•</a:t>
            </a:r>
            <a:r>
              <a:rPr lang="en-US" sz="2550" b="0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 </a:t>
            </a: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Opieka pielęgniarska zmienia się i dostosowuję do oczekiwań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pacjentów oraz postępu medycyny i technologii.</a:t>
            </a:r>
            <a:r>
              <a:rPr sz="2550"/>
              <a:t/>
            </a:r>
            <a:br>
              <a:rPr sz="2550"/>
            </a:b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•</a:t>
            </a:r>
            <a:r>
              <a:rPr lang="en-US" sz="2550" b="0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 </a:t>
            </a: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Praca pielęgniarek w zespole interprofesjonalnym wzmacnia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jakość oraz umożliwia holistyczne sprawowanie opieki nad pacjentem.</a:t>
            </a:r>
            <a:r>
              <a:rPr sz="2550"/>
              <a:t/>
            </a:r>
            <a:br>
              <a:rPr sz="2550"/>
            </a:b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• </a:t>
            </a: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Nowoczesna aparatura medyczna, wyposażenie, odnowiona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infrastruktura Szpitala znacząco poprawia komfort pacjentów,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bezpieczeństwo chorych i personelu medycznego.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0" name="Prostokąt 1"/>
          <p:cNvSpPr/>
          <p:nvPr/>
        </p:nvSpPr>
        <p:spPr>
          <a:xfrm>
            <a:off x="6910200" y="1873800"/>
            <a:ext cx="4466880" cy="6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l-PL" sz="4000" b="1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PODSUMOWANIE</a:t>
            </a:r>
            <a:endParaRPr lang="pl-PL" sz="4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81" name="Google Shape;35;p4" descr="preencoded.png"/>
          <p:cNvPicPr/>
          <p:nvPr/>
        </p:nvPicPr>
        <p:blipFill>
          <a:blip r:embed="rId4"/>
          <a:stretch/>
        </p:blipFill>
        <p:spPr>
          <a:xfrm>
            <a:off x="79200" y="-35280"/>
            <a:ext cx="1453680" cy="1317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2" name="Google Shape;19;p3"/>
          <p:cNvPicPr/>
          <p:nvPr/>
        </p:nvPicPr>
        <p:blipFill>
          <a:blip r:embed="rId5"/>
          <a:stretch/>
        </p:blipFill>
        <p:spPr>
          <a:xfrm>
            <a:off x="1274760" y="35280"/>
            <a:ext cx="8364240" cy="11761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376;p22"/>
          <p:cNvPicPr/>
          <p:nvPr/>
        </p:nvPicPr>
        <p:blipFill>
          <a:blip r:embed="rId3"/>
          <a:srcRect r="1030" b="38465"/>
          <a:stretch/>
        </p:blipFill>
        <p:spPr>
          <a:xfrm>
            <a:off x="4804200" y="5571000"/>
            <a:ext cx="13483440" cy="4715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4" name="Google Shape;365;p22"/>
          <p:cNvSpPr/>
          <p:nvPr/>
        </p:nvSpPr>
        <p:spPr>
          <a:xfrm>
            <a:off x="1460520" y="504720"/>
            <a:ext cx="18720" cy="361440"/>
          </a:xfrm>
          <a:prstGeom prst="rect">
            <a:avLst/>
          </a:prstGeom>
          <a:solidFill>
            <a:srgbClr val="B5DDE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400" b="0" u="none" strike="noStrike">
              <a:solidFill>
                <a:srgbClr val="000000"/>
              </a:solidFill>
              <a:uFillTx/>
              <a:latin typeface="Arial"/>
              <a:ea typeface="Arial"/>
            </a:endParaRPr>
          </a:p>
        </p:txBody>
      </p:sp>
      <p:sp>
        <p:nvSpPr>
          <p:cNvPr id="185" name="Google Shape;368;p22"/>
          <p:cNvSpPr/>
          <p:nvPr/>
        </p:nvSpPr>
        <p:spPr>
          <a:xfrm>
            <a:off x="842040" y="3065760"/>
            <a:ext cx="16873920" cy="166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 algn="ctr">
              <a:lnSpc>
                <a:spcPct val="95000"/>
              </a:lnSpc>
              <a:tabLst>
                <a:tab pos="0" algn="l"/>
              </a:tabLst>
            </a:pPr>
            <a:r>
              <a:rPr lang="en-US" sz="13500" b="1" u="none" strike="noStrike">
                <a:solidFill>
                  <a:srgbClr val="2D9CA6"/>
                </a:solidFill>
                <a:uFillTx/>
                <a:latin typeface="Arial"/>
                <a:ea typeface="Arial"/>
              </a:rPr>
              <a:t>Dziękuję!</a:t>
            </a:r>
            <a:endParaRPr lang="pl-PL" sz="135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6" name="Google Shape;369;p22"/>
          <p:cNvSpPr/>
          <p:nvPr/>
        </p:nvSpPr>
        <p:spPr>
          <a:xfrm>
            <a:off x="5826960" y="5761440"/>
            <a:ext cx="2070000" cy="237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1350" b="1" u="none" strike="noStrike">
                <a:solidFill>
                  <a:srgbClr val="1F7A82"/>
                </a:solidFill>
                <a:uFillTx/>
                <a:latin typeface="Arial"/>
                <a:ea typeface="Arial"/>
              </a:rPr>
              <a:t>PRELEGENT</a:t>
            </a:r>
            <a:endParaRPr lang="pl-PL" sz="135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7" name="Google Shape;370;p22"/>
          <p:cNvSpPr/>
          <p:nvPr/>
        </p:nvSpPr>
        <p:spPr>
          <a:xfrm>
            <a:off x="4958280" y="6022440"/>
            <a:ext cx="4563360" cy="39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100" b="0" u="none" strike="noStrike">
                <a:solidFill>
                  <a:srgbClr val="1F2A37"/>
                </a:solidFill>
                <a:uFillTx/>
                <a:latin typeface="Arial"/>
                <a:ea typeface="Arial"/>
              </a:rPr>
              <a:t>Dr</a:t>
            </a:r>
            <a:r>
              <a:rPr lang="pl-PL" sz="2100" b="0" u="none" strike="noStrike">
                <a:solidFill>
                  <a:srgbClr val="1F2A37"/>
                </a:solidFill>
                <a:uFillTx/>
                <a:latin typeface="Arial"/>
                <a:ea typeface="Arial"/>
              </a:rPr>
              <a:t> n. o zdr.</a:t>
            </a:r>
            <a:r>
              <a:rPr lang="en-US" sz="2100" b="0" u="none" strike="noStrike">
                <a:solidFill>
                  <a:srgbClr val="1F2A37"/>
                </a:solidFill>
                <a:uFillTx/>
                <a:latin typeface="Arial"/>
                <a:ea typeface="Arial"/>
              </a:rPr>
              <a:t> Wioletta Skowron-Zięba</a:t>
            </a:r>
            <a:endParaRPr lang="pl-PL" sz="2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8" name="Google Shape;371;p22"/>
          <p:cNvSpPr/>
          <p:nvPr/>
        </p:nvSpPr>
        <p:spPr>
          <a:xfrm>
            <a:off x="9781920" y="5761440"/>
            <a:ext cx="3373200" cy="237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1350" b="1" u="none" strike="noStrike">
                <a:solidFill>
                  <a:srgbClr val="1F7A82"/>
                </a:solidFill>
                <a:uFillTx/>
                <a:latin typeface="Arial"/>
                <a:ea typeface="Arial"/>
              </a:rPr>
              <a:t>E-MAIL</a:t>
            </a:r>
            <a:endParaRPr lang="pl-PL" sz="135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9" name="Google Shape;372;p22"/>
          <p:cNvSpPr/>
          <p:nvPr/>
        </p:nvSpPr>
        <p:spPr>
          <a:xfrm>
            <a:off x="9279360" y="6022440"/>
            <a:ext cx="4563360" cy="37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2100" b="0" u="none" strike="noStrike">
                <a:solidFill>
                  <a:srgbClr val="1F2A37"/>
                </a:solidFill>
                <a:uFillTx/>
                <a:latin typeface="Arial"/>
                <a:ea typeface="Arial"/>
              </a:rPr>
              <a:t>wioletta.skowron@urovita.pl</a:t>
            </a:r>
            <a:endParaRPr lang="pl-PL" sz="21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90" name="Google Shape;35;p4" descr="preencoded.png"/>
          <p:cNvPicPr/>
          <p:nvPr/>
        </p:nvPicPr>
        <p:blipFill>
          <a:blip r:embed="rId4"/>
          <a:stretch/>
        </p:blipFill>
        <p:spPr>
          <a:xfrm>
            <a:off x="79200" y="-35280"/>
            <a:ext cx="1453680" cy="1317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1" name="Google Shape;19;p3"/>
          <p:cNvPicPr/>
          <p:nvPr/>
        </p:nvPicPr>
        <p:blipFill>
          <a:blip r:embed="rId5"/>
          <a:stretch/>
        </p:blipFill>
        <p:spPr>
          <a:xfrm>
            <a:off x="1274760" y="35280"/>
            <a:ext cx="8364240" cy="11761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50;p5"/>
          <p:cNvPicPr/>
          <p:nvPr/>
        </p:nvPicPr>
        <p:blipFill>
          <a:blip r:embed="rId3">
            <a:alphaModFix amt="16000"/>
          </a:blip>
          <a:srcRect r="1030" b="38465"/>
          <a:stretch/>
        </p:blipFill>
        <p:spPr>
          <a:xfrm>
            <a:off x="4791960" y="5571000"/>
            <a:ext cx="13483440" cy="4715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" name="Google Shape;42;p5"/>
          <p:cNvSpPr/>
          <p:nvPr/>
        </p:nvSpPr>
        <p:spPr>
          <a:xfrm>
            <a:off x="1460520" y="504720"/>
            <a:ext cx="18720" cy="361440"/>
          </a:xfrm>
          <a:prstGeom prst="rect">
            <a:avLst/>
          </a:prstGeom>
          <a:solidFill>
            <a:srgbClr val="B5DDE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400" b="0" u="none" strike="noStrike">
              <a:solidFill>
                <a:srgbClr val="000000"/>
              </a:solidFill>
              <a:uFillTx/>
              <a:latin typeface="Arial"/>
              <a:ea typeface="Arial"/>
            </a:endParaRPr>
          </a:p>
        </p:txBody>
      </p:sp>
      <p:sp>
        <p:nvSpPr>
          <p:cNvPr id="21" name="Google Shape;45;p5"/>
          <p:cNvSpPr/>
          <p:nvPr/>
        </p:nvSpPr>
        <p:spPr>
          <a:xfrm>
            <a:off x="952560" y="2533680"/>
            <a:ext cx="12753720" cy="97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>
              <a:lnSpc>
                <a:spcPct val="130000"/>
              </a:lnSpc>
            </a:pPr>
            <a:endParaRPr lang="pl-PL" sz="2850" b="0" u="none" strike="noStrike">
              <a:solidFill>
                <a:schemeClr val="dk1"/>
              </a:solidFill>
              <a:uFillTx/>
              <a:latin typeface="Calibri"/>
              <a:ea typeface="Calibri"/>
            </a:endParaRPr>
          </a:p>
        </p:txBody>
      </p:sp>
      <p:sp>
        <p:nvSpPr>
          <p:cNvPr id="22" name="Prostokąt 1"/>
          <p:cNvSpPr/>
          <p:nvPr/>
        </p:nvSpPr>
        <p:spPr>
          <a:xfrm>
            <a:off x="1795320" y="2533680"/>
            <a:ext cx="14697000" cy="553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l-PL" sz="2550" b="0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	Osoby chorujące na raka oczekują od personelu medycznego nowoczesnych metod leczenia, profesjonalnej opieki oraz wsparcia. Opieka onkologiczna zmienia się wraz ze zmieniającymi się problemami zdrowotnymi społeczeństwa. W dążeniu do zapewnienia możliwie najlepszej opieki nad pacjentami poszerza się wiedza pielęgniarska, a zmianom ulegają zarówno nasze role, jak i praktyka zawodowa pielęgniarek.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l-PL" sz="2550" b="0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	Najczęściej rejestrowanymi nowotworami złośliwymi u mężczyzn w 2023 roku były </a:t>
            </a:r>
            <a:r>
              <a:rPr sz="2550"/>
              <a:t/>
            </a:r>
            <a:br>
              <a:rPr sz="2550"/>
            </a:br>
            <a:r>
              <a:rPr lang="pl-PL" sz="2550" b="1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nowotwory złośliwe gruczołu krokowego – 24,5%, płuca – 12,6%, jelita grubego – 11,4% </a:t>
            </a:r>
            <a:r>
              <a:rPr sz="2550"/>
              <a:t/>
            </a:r>
            <a:br>
              <a:rPr sz="2550"/>
            </a:br>
            <a:r>
              <a:rPr lang="pl-PL" sz="2550" b="1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i pęcherza moczowego – 5,6%. Rzadziej zgłaszane były nowotwory złośliwe nerki – 3,8%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l-PL" sz="2550" b="1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i żołądka – 3,1%). (KRN, 2023)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l-PL" sz="2550" b="0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	Nowotwory złośliwe gruczołu krokowego od 2016 r. pozostają najczęstszym nowotworem wśród mężczyzn i charakteryzują się najwyższą dynamiką wzrostu zachorowalności szczególnie</a:t>
            </a:r>
            <a:r>
              <a:rPr sz="2550"/>
              <a:t/>
            </a:r>
            <a:br>
              <a:rPr sz="2550"/>
            </a:br>
            <a:r>
              <a:rPr lang="pl-PL" sz="2550" b="0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w ostatniej dekadzie.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3" name="Google Shape;35;p4" descr="preencoded.png"/>
          <p:cNvPicPr/>
          <p:nvPr/>
        </p:nvPicPr>
        <p:blipFill>
          <a:blip r:embed="rId4"/>
          <a:stretch/>
        </p:blipFill>
        <p:spPr>
          <a:xfrm>
            <a:off x="79200" y="-35280"/>
            <a:ext cx="1453680" cy="1317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" name="Google Shape;19;p3"/>
          <p:cNvPicPr/>
          <p:nvPr/>
        </p:nvPicPr>
        <p:blipFill>
          <a:blip r:embed="rId5"/>
          <a:stretch/>
        </p:blipFill>
        <p:spPr>
          <a:xfrm>
            <a:off x="1274760" y="35280"/>
            <a:ext cx="8364240" cy="11761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50;p5"/>
          <p:cNvPicPr/>
          <p:nvPr/>
        </p:nvPicPr>
        <p:blipFill>
          <a:blip r:embed="rId3">
            <a:alphaModFix amt="16000"/>
          </a:blip>
          <a:srcRect r="1030" b="38465"/>
          <a:stretch/>
        </p:blipFill>
        <p:spPr>
          <a:xfrm>
            <a:off x="4791960" y="5571000"/>
            <a:ext cx="13483440" cy="4715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" name="Google Shape;42;p5"/>
          <p:cNvSpPr/>
          <p:nvPr/>
        </p:nvSpPr>
        <p:spPr>
          <a:xfrm>
            <a:off x="1460520" y="504720"/>
            <a:ext cx="18720" cy="361440"/>
          </a:xfrm>
          <a:prstGeom prst="rect">
            <a:avLst/>
          </a:prstGeom>
          <a:solidFill>
            <a:srgbClr val="B5DDE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400" b="0" u="none" strike="noStrike">
              <a:solidFill>
                <a:srgbClr val="000000"/>
              </a:solidFill>
              <a:uFillTx/>
              <a:latin typeface="Arial"/>
              <a:ea typeface="Arial"/>
            </a:endParaRPr>
          </a:p>
        </p:txBody>
      </p:sp>
      <p:sp>
        <p:nvSpPr>
          <p:cNvPr id="27" name="Google Shape;45;p5"/>
          <p:cNvSpPr/>
          <p:nvPr/>
        </p:nvSpPr>
        <p:spPr>
          <a:xfrm>
            <a:off x="952560" y="2533680"/>
            <a:ext cx="12753720" cy="97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>
              <a:lnSpc>
                <a:spcPct val="130000"/>
              </a:lnSpc>
            </a:pPr>
            <a:endParaRPr lang="pl-PL" sz="2850" b="0" u="none" strike="noStrike">
              <a:solidFill>
                <a:schemeClr val="dk1"/>
              </a:solidFill>
              <a:uFillTx/>
              <a:latin typeface="Calibri"/>
              <a:ea typeface="Calibri"/>
            </a:endParaRPr>
          </a:p>
        </p:txBody>
      </p:sp>
      <p:sp>
        <p:nvSpPr>
          <p:cNvPr id="28" name="Prostokąt 1"/>
          <p:cNvSpPr/>
          <p:nvPr/>
        </p:nvSpPr>
        <p:spPr>
          <a:xfrm>
            <a:off x="1795320" y="2154240"/>
            <a:ext cx="14697000" cy="592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l-PL" sz="2550" b="0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	</a:t>
            </a: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Wieloaspektowość opieki onkologicznej podyktowana jest stanem zdrowia i ewentualną niepełnosprawnością wynikającą z charakteru chorób nowotworowych.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Pielęgniarki i inne osoby sprawujące opiekę nad pacjentami mają świadomość, że w procesie leczenia chory znajduje się w bardzo trudnej sytuacji życiowej pod wieloma względami. Dlatego jesteśmy zobowiązani do wykazywania się dużą dozą empatii wobec pacjenta oraz jego rodziny.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W związku ze zmieniającymi się oczekiwaniami społecznymi pielęgniarki doskonalą swoje umiejętności komunikacyjne i manualne.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Nasze umiejętności ulegają zmianom, ponieważ próbujemy reagować na: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•</a:t>
            </a: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 czynniki społeczno-ekonomiczne,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•</a:t>
            </a: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 postęp w diagnozowaniu i leczeniu chorób, skorelowany z postępem technologicznym.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	Przed pielęgniarstwem onkologicznym nadal będą pojawiać się wyzwania edukacyjne wynikające z rozwoju nowoczesnych technologii, diagnostyki i metod leczenia, a także ze zmieniających się form opieki interprofesjonalnej.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9" name="Google Shape;35;p4" descr="preencoded.png"/>
          <p:cNvPicPr/>
          <p:nvPr/>
        </p:nvPicPr>
        <p:blipFill>
          <a:blip r:embed="rId4"/>
          <a:stretch/>
        </p:blipFill>
        <p:spPr>
          <a:xfrm>
            <a:off x="79200" y="-35280"/>
            <a:ext cx="1453680" cy="1317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" name="Google Shape;19;p3"/>
          <p:cNvPicPr/>
          <p:nvPr/>
        </p:nvPicPr>
        <p:blipFill>
          <a:blip r:embed="rId5"/>
          <a:stretch/>
        </p:blipFill>
        <p:spPr>
          <a:xfrm>
            <a:off x="1274760" y="35280"/>
            <a:ext cx="8364240" cy="11761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135;p8"/>
          <p:cNvSpPr/>
          <p:nvPr/>
        </p:nvSpPr>
        <p:spPr>
          <a:xfrm>
            <a:off x="1460520" y="504720"/>
            <a:ext cx="18720" cy="361440"/>
          </a:xfrm>
          <a:prstGeom prst="rect">
            <a:avLst/>
          </a:prstGeom>
          <a:solidFill>
            <a:srgbClr val="B5DDE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400" b="0" u="none" strike="noStrike">
              <a:solidFill>
                <a:srgbClr val="000000"/>
              </a:solidFill>
              <a:uFillTx/>
              <a:latin typeface="Arial"/>
              <a:ea typeface="Arial"/>
            </a:endParaRPr>
          </a:p>
        </p:txBody>
      </p:sp>
      <p:sp>
        <p:nvSpPr>
          <p:cNvPr id="32" name="Google Shape;138;p8"/>
          <p:cNvSpPr/>
          <p:nvPr/>
        </p:nvSpPr>
        <p:spPr>
          <a:xfrm>
            <a:off x="706680" y="1640520"/>
            <a:ext cx="16874280" cy="78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3000" b="1" u="none" strike="noStrike">
                <a:solidFill>
                  <a:srgbClr val="1F2A37"/>
                </a:solidFill>
                <a:uFillTx/>
                <a:latin typeface="Arial"/>
                <a:ea typeface="Arial"/>
              </a:rPr>
              <a:t>Rola pielęgniarek w opiece interdyscyplinarnej</a:t>
            </a:r>
            <a:endParaRPr lang="pl-PL" sz="3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Google Shape;139;p8"/>
          <p:cNvSpPr/>
          <p:nvPr/>
        </p:nvSpPr>
        <p:spPr>
          <a:xfrm>
            <a:off x="428040" y="2768400"/>
            <a:ext cx="17431200" cy="5810040"/>
          </a:xfrm>
          <a:prstGeom prst="roundRect">
            <a:avLst>
              <a:gd name="adj" fmla="val 5246"/>
            </a:avLst>
          </a:prstGeom>
          <a:solidFill>
            <a:srgbClr val="FFFFFF"/>
          </a:solidFill>
          <a:ln w="9525">
            <a:solidFill>
              <a:srgbClr val="1F7A82">
                <a:alpha val="18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400" b="0" u="none" strike="noStrike">
              <a:solidFill>
                <a:srgbClr val="000000"/>
              </a:solidFill>
              <a:uFillTx/>
              <a:latin typeface="Arial"/>
              <a:ea typeface="Arial"/>
            </a:endParaRPr>
          </a:p>
        </p:txBody>
      </p:sp>
      <p:sp>
        <p:nvSpPr>
          <p:cNvPr id="34" name="Google Shape;141;p8"/>
          <p:cNvSpPr/>
          <p:nvPr/>
        </p:nvSpPr>
        <p:spPr>
          <a:xfrm>
            <a:off x="10371600" y="5380920"/>
            <a:ext cx="6472080" cy="31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 algn="ctr">
              <a:lnSpc>
                <a:spcPct val="135000"/>
              </a:lnSpc>
              <a:tabLst>
                <a:tab pos="0" algn="l"/>
              </a:tabLst>
            </a:pPr>
            <a:r>
              <a:rPr lang="pl-PL" sz="1650" b="0" u="none" strike="noStrike">
                <a:solidFill>
                  <a:schemeClr val="lt1"/>
                </a:solidFill>
                <a:uFillTx/>
                <a:latin typeface="Calibri"/>
                <a:ea typeface="Calibri"/>
              </a:rPr>
              <a:t>Tekst</a:t>
            </a:r>
            <a:endParaRPr lang="pl-PL" sz="165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" name="Google Shape;142;p8"/>
          <p:cNvSpPr/>
          <p:nvPr/>
        </p:nvSpPr>
        <p:spPr>
          <a:xfrm>
            <a:off x="870840" y="3227400"/>
            <a:ext cx="16545960" cy="7346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	Nowoczesna opieka zdrowotna wymaga rozwoju nowych kompetencji i przejmowaniu przywództwa </a:t>
            </a:r>
            <a:r>
              <a:rPr sz="2550"/>
              <a:t/>
            </a:r>
            <a:br>
              <a:rPr sz="2550"/>
            </a:b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oraz decyzyjności, także przez innych profesjonalistów, tworzących zespół interprofesjonalny.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35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Trend do tworzenia złożonych zespołów jest napędzany przez dynamicznie rozwijającą się medycynę, ponieważ obecnie trudno objąć holistyczną opieką pacjenta bez podziału pracy i kompetencji pomiędzy poszczególnymi pracownikami ochrony zdrowia.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35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W </a:t>
            </a:r>
            <a:r>
              <a:rPr lang="pl-PL" sz="2550" b="0" i="1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Śląskim Centrum Urologii </a:t>
            </a: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„Urovita” pielęgniarki współpracują z lekarzami różnych specjalności, fizjoterapeutami, dietetykiem, farmaceutą, opiekunami medycznymi, którzy są bardzo dobrze przygotowani do pełnienia swoich ról.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35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Nasz zespół interprofesjonalny jest efektem wieloletniej współpracy wysoko wykwalifikowanych profesjonalistów, opartej na dobrej komunikacji, wzajemnym szacunku i partnerskim traktowaniu.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6" name="Google Shape;35;p4" descr="preencoded.png"/>
          <p:cNvPicPr/>
          <p:nvPr/>
        </p:nvPicPr>
        <p:blipFill>
          <a:blip r:embed="rId3"/>
          <a:stretch/>
        </p:blipFill>
        <p:spPr>
          <a:xfrm>
            <a:off x="79200" y="-35280"/>
            <a:ext cx="1453680" cy="1317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" name="Google Shape;19;p3"/>
          <p:cNvPicPr/>
          <p:nvPr/>
        </p:nvPicPr>
        <p:blipFill>
          <a:blip r:embed="rId4"/>
          <a:stretch/>
        </p:blipFill>
        <p:spPr>
          <a:xfrm>
            <a:off x="1274760" y="35280"/>
            <a:ext cx="8364240" cy="1176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8" name="Google Shape;50;p5"/>
          <p:cNvPicPr/>
          <p:nvPr/>
        </p:nvPicPr>
        <p:blipFill>
          <a:blip r:embed="rId5">
            <a:alphaModFix amt="16000"/>
          </a:blip>
          <a:srcRect r="1030" b="38465"/>
          <a:stretch/>
        </p:blipFill>
        <p:spPr>
          <a:xfrm>
            <a:off x="4791960" y="5571000"/>
            <a:ext cx="13483440" cy="4715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135;p8"/>
          <p:cNvSpPr/>
          <p:nvPr/>
        </p:nvSpPr>
        <p:spPr>
          <a:xfrm>
            <a:off x="1460520" y="504720"/>
            <a:ext cx="18720" cy="361440"/>
          </a:xfrm>
          <a:prstGeom prst="rect">
            <a:avLst/>
          </a:prstGeom>
          <a:solidFill>
            <a:srgbClr val="B5DDE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400" b="0" u="none" strike="noStrike">
              <a:solidFill>
                <a:srgbClr val="000000"/>
              </a:solidFill>
              <a:uFillTx/>
              <a:latin typeface="Arial"/>
              <a:ea typeface="Arial"/>
            </a:endParaRPr>
          </a:p>
        </p:txBody>
      </p:sp>
      <p:sp>
        <p:nvSpPr>
          <p:cNvPr id="40" name="Google Shape;139;p8"/>
          <p:cNvSpPr/>
          <p:nvPr/>
        </p:nvSpPr>
        <p:spPr>
          <a:xfrm>
            <a:off x="1349640" y="2217960"/>
            <a:ext cx="15588720" cy="6325560"/>
          </a:xfrm>
          <a:prstGeom prst="roundRect">
            <a:avLst>
              <a:gd name="adj" fmla="val 5246"/>
            </a:avLst>
          </a:prstGeom>
          <a:solidFill>
            <a:srgbClr val="FFFFFF"/>
          </a:solidFill>
          <a:ln w="9525">
            <a:solidFill>
              <a:srgbClr val="1F7A82">
                <a:alpha val="18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pl-PL" sz="1400" b="0" u="none" strike="noStrike">
              <a:solidFill>
                <a:srgbClr val="000000"/>
              </a:solidFill>
              <a:uFillTx/>
              <a:latin typeface="Arial"/>
              <a:ea typeface="Arial"/>
            </a:endParaRPr>
          </a:p>
        </p:txBody>
      </p:sp>
      <p:sp>
        <p:nvSpPr>
          <p:cNvPr id="41" name="Google Shape;141;p8"/>
          <p:cNvSpPr/>
          <p:nvPr/>
        </p:nvSpPr>
        <p:spPr>
          <a:xfrm>
            <a:off x="10371600" y="5380920"/>
            <a:ext cx="6472080" cy="31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 algn="ctr">
              <a:lnSpc>
                <a:spcPct val="135000"/>
              </a:lnSpc>
              <a:tabLst>
                <a:tab pos="0" algn="l"/>
              </a:tabLst>
            </a:pPr>
            <a:r>
              <a:rPr lang="pl-PL" sz="1650" b="0" u="none" strike="noStrike">
                <a:solidFill>
                  <a:schemeClr val="lt1"/>
                </a:solidFill>
                <a:uFillTx/>
                <a:latin typeface="Calibri"/>
                <a:ea typeface="Calibri"/>
              </a:rPr>
              <a:t>Tekst</a:t>
            </a:r>
            <a:endParaRPr lang="pl-PL" sz="165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" name="Google Shape;142;p8"/>
          <p:cNvSpPr/>
          <p:nvPr/>
        </p:nvSpPr>
        <p:spPr>
          <a:xfrm>
            <a:off x="567000" y="2915640"/>
            <a:ext cx="17153280" cy="79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 algn="ctr">
              <a:lnSpc>
                <a:spcPct val="135000"/>
              </a:lnSpc>
            </a:pPr>
            <a:r>
              <a:rPr lang="pl-PL" sz="2800" b="1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Korzyści wynikające z pracy zespołowej to:</a:t>
            </a:r>
            <a:endParaRPr lang="pl-PL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35000"/>
              </a:lnSpc>
            </a:pPr>
            <a:r>
              <a:rPr lang="pl-PL" sz="280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• pomnażanie energii i zaangażowania, co sprzyja kreatywności oraz rozwijaniu </a:t>
            </a:r>
            <a:r>
              <a:rPr sz="2800"/>
              <a:t/>
            </a:r>
            <a:br>
              <a:rPr sz="2800"/>
            </a:br>
            <a:r>
              <a:rPr lang="pl-PL" sz="280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zdolności twórczych,</a:t>
            </a:r>
            <a:endParaRPr lang="pl-PL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35000"/>
              </a:lnSpc>
            </a:pPr>
            <a:r>
              <a:rPr lang="pl-PL" sz="280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• zaspokajanie potrzeby przynależności do grupy,</a:t>
            </a:r>
            <a:endParaRPr lang="pl-PL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35000"/>
              </a:lnSpc>
            </a:pPr>
            <a:r>
              <a:rPr lang="pl-PL" sz="280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• możliwość szybkiego uzyskania pomocy w trudnych sytuacjach,</a:t>
            </a:r>
            <a:endParaRPr lang="pl-PL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35000"/>
              </a:lnSpc>
            </a:pPr>
            <a:r>
              <a:rPr lang="pl-PL" sz="280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• korzystanie z mocnych stron i kompetencji poszczególnych</a:t>
            </a:r>
            <a:endParaRPr lang="pl-PL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35000"/>
              </a:lnSpc>
            </a:pPr>
            <a:r>
              <a:rPr lang="pl-PL" sz="280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członków zespołu,</a:t>
            </a:r>
            <a:endParaRPr lang="pl-PL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35000"/>
              </a:lnSpc>
            </a:pPr>
            <a:r>
              <a:rPr lang="pl-PL" sz="280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• realizacja zadań, których wykonanie wymaga współpracy całego zespołu.</a:t>
            </a:r>
            <a:endParaRPr lang="pl-PL" sz="2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3" name="Google Shape;35;p4" descr="preencoded.png"/>
          <p:cNvPicPr/>
          <p:nvPr/>
        </p:nvPicPr>
        <p:blipFill>
          <a:blip r:embed="rId3"/>
          <a:stretch/>
        </p:blipFill>
        <p:spPr>
          <a:xfrm>
            <a:off x="79200" y="-35280"/>
            <a:ext cx="1453680" cy="1317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4" name="Google Shape;19;p3"/>
          <p:cNvPicPr/>
          <p:nvPr/>
        </p:nvPicPr>
        <p:blipFill>
          <a:blip r:embed="rId4"/>
          <a:stretch/>
        </p:blipFill>
        <p:spPr>
          <a:xfrm>
            <a:off x="1274760" y="35280"/>
            <a:ext cx="8364240" cy="1176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5" name="Google Shape;50;p5"/>
          <p:cNvPicPr/>
          <p:nvPr/>
        </p:nvPicPr>
        <p:blipFill>
          <a:blip r:embed="rId5">
            <a:alphaModFix amt="16000"/>
          </a:blip>
          <a:srcRect r="1030" b="38465"/>
          <a:stretch/>
        </p:blipFill>
        <p:spPr>
          <a:xfrm>
            <a:off x="4791960" y="5571000"/>
            <a:ext cx="13483440" cy="4715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168;p10"/>
          <p:cNvSpPr/>
          <p:nvPr/>
        </p:nvSpPr>
        <p:spPr>
          <a:xfrm>
            <a:off x="1460520" y="504720"/>
            <a:ext cx="18720" cy="361440"/>
          </a:xfrm>
          <a:prstGeom prst="rect">
            <a:avLst/>
          </a:prstGeom>
          <a:solidFill>
            <a:srgbClr val="B5DDE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400" b="0" u="none" strike="noStrike">
              <a:solidFill>
                <a:srgbClr val="000000"/>
              </a:solidFill>
              <a:uFillTx/>
              <a:latin typeface="Arial"/>
              <a:ea typeface="Arial"/>
            </a:endParaRPr>
          </a:p>
        </p:txBody>
      </p:sp>
      <p:sp>
        <p:nvSpPr>
          <p:cNvPr id="47" name="Google Shape;171;p10"/>
          <p:cNvSpPr/>
          <p:nvPr/>
        </p:nvSpPr>
        <p:spPr>
          <a:xfrm>
            <a:off x="-2400480" y="1674360"/>
            <a:ext cx="16874280" cy="806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3000" b="1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Bezpieczeństwo i jakość opieki</a:t>
            </a:r>
            <a:endParaRPr lang="pl-PL" sz="3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8" name="Google Shape;172;p10"/>
          <p:cNvSpPr/>
          <p:nvPr/>
        </p:nvSpPr>
        <p:spPr>
          <a:xfrm>
            <a:off x="952560" y="2684160"/>
            <a:ext cx="8936640" cy="4990680"/>
          </a:xfrm>
          <a:prstGeom prst="roundRect">
            <a:avLst>
              <a:gd name="adj" fmla="val 5344"/>
            </a:avLst>
          </a:prstGeom>
          <a:solidFill>
            <a:srgbClr val="FFFFFF"/>
          </a:solidFill>
          <a:ln w="9525">
            <a:solidFill>
              <a:srgbClr val="1F7A82">
                <a:alpha val="18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400" b="0" u="none" strike="noStrike">
              <a:solidFill>
                <a:srgbClr val="000000"/>
              </a:solidFill>
              <a:uFillTx/>
              <a:latin typeface="Arial"/>
              <a:ea typeface="Arial"/>
            </a:endParaRPr>
          </a:p>
        </p:txBody>
      </p:sp>
      <p:sp>
        <p:nvSpPr>
          <p:cNvPr id="49" name="Google Shape;173;p10"/>
          <p:cNvSpPr/>
          <p:nvPr/>
        </p:nvSpPr>
        <p:spPr>
          <a:xfrm>
            <a:off x="1220760" y="4395960"/>
            <a:ext cx="8400240" cy="28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Na bezpieczeństwo pacjenta </a:t>
            </a:r>
            <a:r>
              <a:rPr sz="2550"/>
              <a:t/>
            </a:r>
            <a:br>
              <a:rPr sz="2550"/>
            </a:b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w podmiocie leczniczym na każdym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etapie hospitalizacji, składają się </a:t>
            </a:r>
            <a:r>
              <a:rPr sz="2550"/>
              <a:t/>
            </a:r>
            <a:br>
              <a:rPr sz="2550"/>
            </a:b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następujące elementy: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0" name="Google Shape;174;p10"/>
          <p:cNvSpPr/>
          <p:nvPr/>
        </p:nvSpPr>
        <p:spPr>
          <a:xfrm>
            <a:off x="10841760" y="1911600"/>
            <a:ext cx="6874200" cy="1221840"/>
          </a:xfrm>
          <a:prstGeom prst="roundRect">
            <a:avLst>
              <a:gd name="adj" fmla="val 13423"/>
            </a:avLst>
          </a:prstGeom>
          <a:solidFill>
            <a:srgbClr val="FFFFFF"/>
          </a:solidFill>
          <a:ln w="9525">
            <a:solidFill>
              <a:srgbClr val="1F7A82">
                <a:alpha val="18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550" b="0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Standardy opieki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" name="Google Shape;178;p10"/>
          <p:cNvSpPr/>
          <p:nvPr/>
        </p:nvSpPr>
        <p:spPr>
          <a:xfrm>
            <a:off x="16710840" y="9610560"/>
            <a:ext cx="1005480" cy="333000"/>
          </a:xfrm>
          <a:prstGeom prst="roundRect">
            <a:avLst>
              <a:gd name="adj" fmla="val 50000"/>
            </a:avLst>
          </a:prstGeom>
          <a:solidFill>
            <a:srgbClr val="FFFFFF">
              <a:alpha val="7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400" b="0" u="none" strike="noStrike">
              <a:solidFill>
                <a:srgbClr val="000000"/>
              </a:solidFill>
              <a:uFillTx/>
              <a:latin typeface="Arial"/>
              <a:ea typeface="Arial"/>
            </a:endParaRPr>
          </a:p>
        </p:txBody>
      </p:sp>
      <p:sp>
        <p:nvSpPr>
          <p:cNvPr id="52" name="Google Shape;174;p10"/>
          <p:cNvSpPr/>
          <p:nvPr/>
        </p:nvSpPr>
        <p:spPr>
          <a:xfrm>
            <a:off x="10841760" y="3390840"/>
            <a:ext cx="6874200" cy="1221840"/>
          </a:xfrm>
          <a:prstGeom prst="roundRect">
            <a:avLst>
              <a:gd name="adj" fmla="val 13423"/>
            </a:avLst>
          </a:prstGeom>
          <a:solidFill>
            <a:srgbClr val="FFFFFF"/>
          </a:solidFill>
          <a:ln w="9525">
            <a:solidFill>
              <a:srgbClr val="1F7A82">
                <a:alpha val="18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550" b="0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Świadomość personelu medycznego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" name="Google Shape;174;p10"/>
          <p:cNvSpPr/>
          <p:nvPr/>
        </p:nvSpPr>
        <p:spPr>
          <a:xfrm>
            <a:off x="10841760" y="4865400"/>
            <a:ext cx="6874200" cy="1221840"/>
          </a:xfrm>
          <a:prstGeom prst="roundRect">
            <a:avLst>
              <a:gd name="adj" fmla="val 13423"/>
            </a:avLst>
          </a:prstGeom>
          <a:solidFill>
            <a:srgbClr val="FFFFFF"/>
          </a:solidFill>
          <a:ln w="9525">
            <a:solidFill>
              <a:srgbClr val="1F7A82">
                <a:alpha val="18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550" b="0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Stan sanitarno-epidemiologiczny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4" name="Google Shape;174;p10"/>
          <p:cNvSpPr/>
          <p:nvPr/>
        </p:nvSpPr>
        <p:spPr>
          <a:xfrm>
            <a:off x="10841760" y="6345000"/>
            <a:ext cx="6874200" cy="1221840"/>
          </a:xfrm>
          <a:prstGeom prst="roundRect">
            <a:avLst>
              <a:gd name="adj" fmla="val 13423"/>
            </a:avLst>
          </a:prstGeom>
          <a:solidFill>
            <a:srgbClr val="FFFFFF"/>
          </a:solidFill>
          <a:ln w="9525">
            <a:solidFill>
              <a:srgbClr val="1F7A82">
                <a:alpha val="18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550" b="0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Wyposażenie w sprzęt i aparaturę medyczną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" name="Google Shape;174;p10"/>
          <p:cNvSpPr/>
          <p:nvPr/>
        </p:nvSpPr>
        <p:spPr>
          <a:xfrm>
            <a:off x="10841760" y="7819200"/>
            <a:ext cx="6874200" cy="1221840"/>
          </a:xfrm>
          <a:prstGeom prst="roundRect">
            <a:avLst>
              <a:gd name="adj" fmla="val 13423"/>
            </a:avLst>
          </a:prstGeom>
          <a:solidFill>
            <a:srgbClr val="FFFFFF"/>
          </a:solidFill>
          <a:ln w="9525">
            <a:solidFill>
              <a:srgbClr val="1F7A82">
                <a:alpha val="18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550" b="0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System oceny jakości wykonywanych świadczeń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6" name="Google Shape;174;p10"/>
          <p:cNvSpPr/>
          <p:nvPr/>
        </p:nvSpPr>
        <p:spPr>
          <a:xfrm>
            <a:off x="963720" y="8430480"/>
            <a:ext cx="8925120" cy="1221840"/>
          </a:xfrm>
          <a:prstGeom prst="roundRect">
            <a:avLst>
              <a:gd name="adj" fmla="val 13423"/>
            </a:avLst>
          </a:prstGeom>
          <a:solidFill>
            <a:srgbClr val="FFFFFF"/>
          </a:solidFill>
          <a:ln w="9525">
            <a:solidFill>
              <a:srgbClr val="1F7A82">
                <a:alpha val="18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550" b="1" i="1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Bezpieczeństwo pacjenta ma bezpośrednie przełożenie na występowanie działań niepożądanych.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7" name="Google Shape;35;p4" descr="preencoded.png"/>
          <p:cNvPicPr/>
          <p:nvPr/>
        </p:nvPicPr>
        <p:blipFill>
          <a:blip r:embed="rId3"/>
          <a:stretch/>
        </p:blipFill>
        <p:spPr>
          <a:xfrm>
            <a:off x="79200" y="-35280"/>
            <a:ext cx="1453680" cy="1317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8" name="Google Shape;19;p3"/>
          <p:cNvPicPr/>
          <p:nvPr/>
        </p:nvPicPr>
        <p:blipFill>
          <a:blip r:embed="rId4"/>
          <a:stretch/>
        </p:blipFill>
        <p:spPr>
          <a:xfrm>
            <a:off x="1274760" y="35280"/>
            <a:ext cx="8364240" cy="1176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9" name="Google Shape;50;p5"/>
          <p:cNvPicPr/>
          <p:nvPr/>
        </p:nvPicPr>
        <p:blipFill>
          <a:blip r:embed="rId5">
            <a:alphaModFix amt="16000"/>
          </a:blip>
          <a:srcRect r="1030" b="38465"/>
          <a:stretch/>
        </p:blipFill>
        <p:spPr>
          <a:xfrm>
            <a:off x="4791960" y="5571000"/>
            <a:ext cx="13483440" cy="4715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50;p5"/>
          <p:cNvPicPr/>
          <p:nvPr/>
        </p:nvPicPr>
        <p:blipFill>
          <a:blip r:embed="rId3">
            <a:alphaModFix amt="16000"/>
          </a:blip>
          <a:srcRect r="1030" b="38465"/>
          <a:stretch/>
        </p:blipFill>
        <p:spPr>
          <a:xfrm>
            <a:off x="4791960" y="5571000"/>
            <a:ext cx="13483440" cy="4715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1" name="Google Shape;42;p5"/>
          <p:cNvSpPr/>
          <p:nvPr/>
        </p:nvSpPr>
        <p:spPr>
          <a:xfrm>
            <a:off x="1460520" y="504720"/>
            <a:ext cx="18720" cy="361440"/>
          </a:xfrm>
          <a:prstGeom prst="rect">
            <a:avLst/>
          </a:prstGeom>
          <a:solidFill>
            <a:srgbClr val="B5DDE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400" b="0" u="none" strike="noStrike">
              <a:solidFill>
                <a:srgbClr val="000000"/>
              </a:solidFill>
              <a:uFillTx/>
              <a:latin typeface="Arial"/>
              <a:ea typeface="Arial"/>
            </a:endParaRPr>
          </a:p>
        </p:txBody>
      </p:sp>
      <p:sp>
        <p:nvSpPr>
          <p:cNvPr id="62" name="Google Shape;45;p5"/>
          <p:cNvSpPr/>
          <p:nvPr/>
        </p:nvSpPr>
        <p:spPr>
          <a:xfrm>
            <a:off x="952560" y="2533680"/>
            <a:ext cx="12753720" cy="97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>
              <a:lnSpc>
                <a:spcPct val="130000"/>
              </a:lnSpc>
            </a:pPr>
            <a:endParaRPr lang="pl-PL" sz="2850" b="0" u="none" strike="noStrike">
              <a:solidFill>
                <a:schemeClr val="dk1"/>
              </a:solidFill>
              <a:uFillTx/>
              <a:latin typeface="Calibri"/>
              <a:ea typeface="Calibri"/>
            </a:endParaRPr>
          </a:p>
        </p:txBody>
      </p:sp>
      <p:sp>
        <p:nvSpPr>
          <p:cNvPr id="63" name="Prostokąt 1"/>
          <p:cNvSpPr/>
          <p:nvPr/>
        </p:nvSpPr>
        <p:spPr>
          <a:xfrm>
            <a:off x="2290320" y="2380320"/>
            <a:ext cx="14697000" cy="553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550" b="0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Istotny wpływ na przebieg hospitalizacji ma otoczenie bliższe i dalsze.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550" b="1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Otoczenie bliższe </a:t>
            </a:r>
            <a:r>
              <a:rPr lang="pl-PL" sz="2550" b="0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to m.in.: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• </a:t>
            </a:r>
            <a:r>
              <a:rPr lang="pl-PL" sz="2550" b="0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łóżko z materacem i pościelą,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• </a:t>
            </a:r>
            <a:r>
              <a:rPr lang="pl-PL" sz="2550" b="0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szafka przyłóżkowa,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• </a:t>
            </a:r>
            <a:r>
              <a:rPr lang="pl-PL" sz="2550" b="0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mikroklimat,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• </a:t>
            </a:r>
            <a:r>
              <a:rPr lang="pl-PL" sz="2550" b="0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oświetlenie.</a:t>
            </a:r>
            <a:r>
              <a:rPr sz="2550"/>
              <a:t/>
            </a:r>
            <a:br>
              <a:rPr sz="2550"/>
            </a:br>
            <a:r>
              <a:rPr sz="2550"/>
              <a:t/>
            </a:r>
            <a:br>
              <a:rPr sz="2550"/>
            </a:br>
            <a:r>
              <a:rPr sz="2550"/>
              <a:t/>
            </a:r>
            <a:br>
              <a:rPr sz="2550"/>
            </a:br>
            <a:r>
              <a:rPr lang="pl-PL" sz="2550" b="1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Otoczenie dalsze </a:t>
            </a:r>
            <a:r>
              <a:rPr lang="pl-PL" sz="2550" b="0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to m.in.: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•</a:t>
            </a:r>
            <a:r>
              <a:rPr lang="pl-PL" sz="2550" b="0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 gabinety zabiegowe, sale endoskopowe, sale operacyjne itp.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• </a:t>
            </a:r>
            <a:r>
              <a:rPr lang="pl-PL" sz="2550" b="0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pokoje badań,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• </a:t>
            </a:r>
            <a:r>
              <a:rPr lang="pl-PL" sz="2550" b="0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toalety i łazienki,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Calibri"/>
              </a:rPr>
              <a:t>• </a:t>
            </a:r>
            <a:r>
              <a:rPr lang="pl-PL" sz="2550" b="0" u="none" strike="noStrike">
                <a:solidFill>
                  <a:srgbClr val="000000"/>
                </a:solidFill>
                <a:uFillTx/>
                <a:latin typeface="Arial"/>
                <a:ea typeface="Arial"/>
              </a:rPr>
              <a:t>korytarze.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4" name="Google Shape;35;p4" descr="preencoded.png"/>
          <p:cNvPicPr/>
          <p:nvPr/>
        </p:nvPicPr>
        <p:blipFill>
          <a:blip r:embed="rId4"/>
          <a:stretch/>
        </p:blipFill>
        <p:spPr>
          <a:xfrm>
            <a:off x="79200" y="-35280"/>
            <a:ext cx="1453680" cy="1317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5" name="Google Shape;19;p3"/>
          <p:cNvPicPr/>
          <p:nvPr/>
        </p:nvPicPr>
        <p:blipFill>
          <a:blip r:embed="rId5"/>
          <a:stretch/>
        </p:blipFill>
        <p:spPr>
          <a:xfrm>
            <a:off x="1274760" y="35280"/>
            <a:ext cx="8364240" cy="11761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135;p8"/>
          <p:cNvSpPr/>
          <p:nvPr/>
        </p:nvSpPr>
        <p:spPr>
          <a:xfrm>
            <a:off x="1460520" y="504720"/>
            <a:ext cx="18720" cy="361440"/>
          </a:xfrm>
          <a:prstGeom prst="rect">
            <a:avLst/>
          </a:prstGeom>
          <a:solidFill>
            <a:srgbClr val="B5DDE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400" b="0" u="none" strike="noStrike">
              <a:solidFill>
                <a:srgbClr val="000000"/>
              </a:solidFill>
              <a:uFillTx/>
              <a:latin typeface="Arial"/>
              <a:ea typeface="Arial"/>
            </a:endParaRPr>
          </a:p>
        </p:txBody>
      </p:sp>
      <p:sp>
        <p:nvSpPr>
          <p:cNvPr id="67" name="Google Shape;139;p8"/>
          <p:cNvSpPr/>
          <p:nvPr/>
        </p:nvSpPr>
        <p:spPr>
          <a:xfrm>
            <a:off x="3598920" y="2369880"/>
            <a:ext cx="10342800" cy="5810040"/>
          </a:xfrm>
          <a:prstGeom prst="roundRect">
            <a:avLst>
              <a:gd name="adj" fmla="val 5246"/>
            </a:avLst>
          </a:prstGeom>
          <a:solidFill>
            <a:srgbClr val="FFFFFF"/>
          </a:solidFill>
          <a:ln w="9525">
            <a:solidFill>
              <a:srgbClr val="1F7A82">
                <a:alpha val="18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pl-PL" sz="1400" b="0" u="none" strike="noStrike">
              <a:solidFill>
                <a:srgbClr val="000000"/>
              </a:solidFill>
              <a:uFillTx/>
              <a:latin typeface="Arial"/>
              <a:ea typeface="Arial"/>
            </a:endParaRPr>
          </a:p>
        </p:txBody>
      </p:sp>
      <p:sp>
        <p:nvSpPr>
          <p:cNvPr id="68" name="Google Shape;141;p8"/>
          <p:cNvSpPr/>
          <p:nvPr/>
        </p:nvSpPr>
        <p:spPr>
          <a:xfrm>
            <a:off x="10371600" y="5380920"/>
            <a:ext cx="6472080" cy="31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 algn="ctr">
              <a:lnSpc>
                <a:spcPct val="135000"/>
              </a:lnSpc>
              <a:tabLst>
                <a:tab pos="0" algn="l"/>
              </a:tabLst>
            </a:pPr>
            <a:r>
              <a:rPr lang="pl-PL" sz="1650" b="0" u="none" strike="noStrike">
                <a:solidFill>
                  <a:schemeClr val="lt1"/>
                </a:solidFill>
                <a:uFillTx/>
                <a:latin typeface="Calibri"/>
                <a:ea typeface="Calibri"/>
              </a:rPr>
              <a:t>Tekst</a:t>
            </a:r>
            <a:endParaRPr lang="pl-PL" sz="165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" name="Google Shape;142;p8"/>
          <p:cNvSpPr/>
          <p:nvPr/>
        </p:nvSpPr>
        <p:spPr>
          <a:xfrm>
            <a:off x="339480" y="3908520"/>
            <a:ext cx="17153280" cy="7346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560" tIns="25560" rIns="25560" bIns="25560" anchor="t">
            <a:noAutofit/>
          </a:bodyPr>
          <a:lstStyle/>
          <a:p>
            <a:pPr algn="ctr">
              <a:lnSpc>
                <a:spcPct val="135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Bezpieczeństwo pacjenta jest podstawowym wymiarem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35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jakości opieki oraz integralnym elementem systemu 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35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jej doskonalenia, realizowanego poprzez różnorodne działania, 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35000"/>
              </a:lnSpc>
            </a:pPr>
            <a:r>
              <a:rPr lang="pl-PL" sz="2550" b="0" u="none" strike="noStrike">
                <a:solidFill>
                  <a:schemeClr val="dk1"/>
                </a:solidFill>
                <a:uFillTx/>
                <a:latin typeface="Arial"/>
                <a:ea typeface="Arial"/>
              </a:rPr>
              <a:t>m.in. związane z poprawą infrastruktury szpitalnej.</a:t>
            </a:r>
            <a:endParaRPr lang="pl-PL" sz="255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0" name="Google Shape;35;p4" descr="preencoded.png"/>
          <p:cNvPicPr/>
          <p:nvPr/>
        </p:nvPicPr>
        <p:blipFill>
          <a:blip r:embed="rId3"/>
          <a:stretch/>
        </p:blipFill>
        <p:spPr>
          <a:xfrm>
            <a:off x="79200" y="-35280"/>
            <a:ext cx="1453680" cy="1317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1" name="Google Shape;19;p3"/>
          <p:cNvPicPr/>
          <p:nvPr/>
        </p:nvPicPr>
        <p:blipFill>
          <a:blip r:embed="rId4"/>
          <a:stretch/>
        </p:blipFill>
        <p:spPr>
          <a:xfrm>
            <a:off x="1274760" y="35280"/>
            <a:ext cx="8364240" cy="1176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2" name="Google Shape;50;p5"/>
          <p:cNvPicPr/>
          <p:nvPr/>
        </p:nvPicPr>
        <p:blipFill>
          <a:blip r:embed="rId5">
            <a:alphaModFix amt="16000"/>
          </a:blip>
          <a:srcRect r="1030" b="38465"/>
          <a:stretch/>
        </p:blipFill>
        <p:spPr>
          <a:xfrm>
            <a:off x="4791960" y="5571000"/>
            <a:ext cx="13483440" cy="4715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224d856-492a-41df-b635-dd7706d7e043" xsi:nil="true"/>
    <lcf76f155ced4ddcb4097134ff3c332f xmlns="00a0b70c-f649-4cbf-a280-fffc96e4291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C278EA49D317D40B1BEEAAA3CCFB381" ma:contentTypeVersion="11" ma:contentTypeDescription="Utwórz nowy dokument." ma:contentTypeScope="" ma:versionID="e9f8146d488d194e872013de0919cd39">
  <xsd:schema xmlns:xsd="http://www.w3.org/2001/XMLSchema" xmlns:xs="http://www.w3.org/2001/XMLSchema" xmlns:p="http://schemas.microsoft.com/office/2006/metadata/properties" xmlns:ns2="00a0b70c-f649-4cbf-a280-fffc96e4291c" xmlns:ns3="8224d856-492a-41df-b635-dd7706d7e043" targetNamespace="http://schemas.microsoft.com/office/2006/metadata/properties" ma:root="true" ma:fieldsID="45299b1e970c6bf6b943ecdc7a8ddca4" ns2:_="" ns3:_="">
    <xsd:import namespace="00a0b70c-f649-4cbf-a280-fffc96e4291c"/>
    <xsd:import namespace="8224d856-492a-41df-b635-dd7706d7e0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a0b70c-f649-4cbf-a280-fffc96e429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i obrazów" ma:readOnly="false" ma:fieldId="{5cf76f15-5ced-4ddc-b409-7134ff3c332f}" ma:taxonomyMulti="true" ma:sspId="c33bc02c-fb02-471c-b56c-d173561c21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24d856-492a-41df-b635-dd7706d7e04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de50450-8855-4bee-9973-a9ac56c6ce06}" ma:internalName="TaxCatchAll" ma:showField="CatchAllData" ma:web="8224d856-492a-41df-b635-dd7706d7e0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3CE4A7-AB1E-429B-8C87-52C437DC8D65}">
  <ds:schemaRefs>
    <ds:schemaRef ds:uri="http://schemas.microsoft.com/office/2006/metadata/properties"/>
    <ds:schemaRef ds:uri="http://schemas.microsoft.com/office/infopath/2007/PartnerControls"/>
    <ds:schemaRef ds:uri="8224d856-492a-41df-b635-dd7706d7e043"/>
    <ds:schemaRef ds:uri="00a0b70c-f649-4cbf-a280-fffc96e4291c"/>
  </ds:schemaRefs>
</ds:datastoreItem>
</file>

<file path=customXml/itemProps2.xml><?xml version="1.0" encoding="utf-8"?>
<ds:datastoreItem xmlns:ds="http://schemas.openxmlformats.org/officeDocument/2006/customXml" ds:itemID="{C4CE55E3-24B7-4DAC-A92F-97AB50EF35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D55E12-96EF-4862-9E19-BC35A289EA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a0b70c-f649-4cbf-a280-fffc96e4291c"/>
    <ds:schemaRef ds:uri="8224d856-492a-41df-b635-dd7706d7e0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</TotalTime>
  <Words>1562</Words>
  <Application>Microsoft Office PowerPoint</Application>
  <PresentationFormat>Niestandardowy</PresentationFormat>
  <Paragraphs>199</Paragraphs>
  <Slides>26</Slides>
  <Notes>26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3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Krystian Kukla</dc:creator>
  <dc:description/>
  <cp:lastModifiedBy>Filip Słaby</cp:lastModifiedBy>
  <cp:revision>146</cp:revision>
  <dcterms:modified xsi:type="dcterms:W3CDTF">2026-05-13T14:02:05Z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26</vt:i4>
  </property>
  <property fmtid="{D5CDD505-2E9C-101B-9397-08002B2CF9AE}" pid="3" name="PresentationFormat">
    <vt:lpwstr>Niestandardowy</vt:lpwstr>
  </property>
  <property fmtid="{D5CDD505-2E9C-101B-9397-08002B2CF9AE}" pid="4" name="Slides">
    <vt:i4>26</vt:i4>
  </property>
  <property fmtid="{D5CDD505-2E9C-101B-9397-08002B2CF9AE}" pid="5" name="ContentTypeId">
    <vt:lpwstr>0x0101000C278EA49D317D40B1BEEAAA3CCFB381</vt:lpwstr>
  </property>
</Properties>
</file>